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3" d="100"/>
          <a:sy n="73" d="100"/>
        </p:scale>
        <p:origin x="-336" y="13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C401928-1073-45DB-B810-399881260DB0}" type="datetimeFigureOut">
              <a:rPr lang="ar-IQ" smtClean="0"/>
              <a:pPr/>
              <a:t>28/01/1435</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393A894-4766-472F-A903-FAD0CCCC8C5B}"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0393A894-4766-472F-A903-FAD0CCCC8C5B}" type="slidenum">
              <a:rPr lang="ar-IQ" smtClean="0"/>
              <a:pPr/>
              <a:t>10</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2" name="Footer Placeholder 1"/>
          <p:cNvSpPr>
            <a:spLocks noGrp="1"/>
          </p:cNvSpPr>
          <p:nvPr>
            <p:ph type="ftr" sz="quarter" idx="11"/>
          </p:nvPr>
        </p:nvSpPr>
        <p:spPr/>
        <p:txBody>
          <a:bodyPr/>
          <a:lstStyle/>
          <a:p>
            <a:endParaRPr lang="ar-IQ"/>
          </a:p>
        </p:txBody>
      </p:sp>
      <p:sp>
        <p:nvSpPr>
          <p:cNvPr id="15" name="Slide Number Placeholder 14"/>
          <p:cNvSpPr>
            <a:spLocks noGrp="1"/>
          </p:cNvSpPr>
          <p:nvPr>
            <p:ph type="sldNum" sz="quarter" idx="12"/>
          </p:nvPr>
        </p:nvSpPr>
        <p:spPr>
          <a:xfrm>
            <a:off x="8229600" y="6473952"/>
            <a:ext cx="758952" cy="246888"/>
          </a:xfrm>
        </p:spPr>
        <p:txBody>
          <a:bodyPr/>
          <a:lstStyle/>
          <a:p>
            <a:fld id="{F78F880D-41AB-4330-B8B9-584A23280DAD}"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19" name="Footer Placeholder 18"/>
          <p:cNvSpPr>
            <a:spLocks noGrp="1"/>
          </p:cNvSpPr>
          <p:nvPr>
            <p:ph type="ftr" sz="quarter" idx="11"/>
          </p:nvPr>
        </p:nvSpPr>
        <p:spPr>
          <a:xfrm>
            <a:off x="3581400" y="76200"/>
            <a:ext cx="2895600" cy="288925"/>
          </a:xfrm>
        </p:spPr>
        <p:txBody>
          <a:bodyPr/>
          <a:lstStyle/>
          <a:p>
            <a:endParaRPr lang="ar-IQ"/>
          </a:p>
        </p:txBody>
      </p:sp>
      <p:sp>
        <p:nvSpPr>
          <p:cNvPr id="16" name="Slide Number Placeholder 15"/>
          <p:cNvSpPr>
            <a:spLocks noGrp="1"/>
          </p:cNvSpPr>
          <p:nvPr>
            <p:ph type="sldNum" sz="quarter" idx="12"/>
          </p:nvPr>
        </p:nvSpPr>
        <p:spPr>
          <a:xfrm>
            <a:off x="8229600" y="6473952"/>
            <a:ext cx="758952" cy="246888"/>
          </a:xfrm>
        </p:spPr>
        <p:txBody>
          <a:bodyPr/>
          <a:lstStyle/>
          <a:p>
            <a:fld id="{F78F880D-41AB-4330-B8B9-584A23280DAD}"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11" name="Footer Placeholder 10"/>
          <p:cNvSpPr>
            <a:spLocks noGrp="1"/>
          </p:cNvSpPr>
          <p:nvPr>
            <p:ph type="ftr" sz="quarter" idx="11"/>
          </p:nvPr>
        </p:nvSpPr>
        <p:spPr/>
        <p:txBody>
          <a:bodyPr/>
          <a:lstStyle/>
          <a:p>
            <a:endParaRPr lang="ar-IQ"/>
          </a:p>
        </p:txBody>
      </p:sp>
      <p:sp>
        <p:nvSpPr>
          <p:cNvPr id="16" name="Slide Number Placeholder 15"/>
          <p:cNvSpPr>
            <a:spLocks noGrp="1"/>
          </p:cNvSpPr>
          <p:nvPr>
            <p:ph type="sldNum" sz="quarter" idx="12"/>
          </p:nvPr>
        </p:nvSpPr>
        <p:spPr/>
        <p:txBody>
          <a:bodyPr/>
          <a:lstStyle/>
          <a:p>
            <a:fld id="{F78F880D-41AB-4330-B8B9-584A23280DAD}" type="slidenum">
              <a:rPr lang="ar-IQ" smtClean="0"/>
              <a:pPr/>
              <a:t>‹#›</a:t>
            </a:fld>
            <a:endParaRPr lang="ar-IQ"/>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10" name="Footer Placeholder 9"/>
          <p:cNvSpPr>
            <a:spLocks noGrp="1"/>
          </p:cNvSpPr>
          <p:nvPr>
            <p:ph type="ftr" sz="quarter" idx="11"/>
          </p:nvPr>
        </p:nvSpPr>
        <p:spPr/>
        <p:txBody>
          <a:bodyPr/>
          <a:lstStyle/>
          <a:p>
            <a:endParaRPr lang="ar-IQ"/>
          </a:p>
        </p:txBody>
      </p:sp>
      <p:sp>
        <p:nvSpPr>
          <p:cNvPr id="31" name="Slide Number Placeholder 30"/>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229600" y="6477000"/>
            <a:ext cx="762000" cy="246888"/>
          </a:xfrm>
        </p:spPr>
        <p:txBody>
          <a:bodyPr/>
          <a:lstStyle/>
          <a:p>
            <a:fld id="{F78F880D-41AB-4330-B8B9-584A23280DAD}" type="slidenum">
              <a:rPr lang="ar-IQ" smtClean="0"/>
              <a:pPr/>
              <a:t>‹#›</a:t>
            </a:fld>
            <a:endParaRPr lang="ar-IQ"/>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21" name="Footer Placeholder 20"/>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24" name="Footer Placeholder 23"/>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29" name="Footer Placeholder 28"/>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78F880D-41AB-4330-B8B9-584A23280DAD}"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BF35D6C-0CE7-4612-9D8F-A7EDCB1F72C7}" type="datetimeFigureOut">
              <a:rPr lang="ar-IQ" smtClean="0"/>
              <a:pPr/>
              <a:t>28/01/1435</a:t>
            </a:fld>
            <a:endParaRPr lang="ar-IQ"/>
          </a:p>
        </p:txBody>
      </p:sp>
      <p:sp>
        <p:nvSpPr>
          <p:cNvPr id="5" name="Footer Placeholder 4"/>
          <p:cNvSpPr>
            <a:spLocks noGrp="1"/>
          </p:cNvSpPr>
          <p:nvPr>
            <p:ph type="ftr" sz="quarter" idx="11"/>
          </p:nvPr>
        </p:nvSpPr>
        <p:spPr/>
        <p:txBody>
          <a:bodyPr/>
          <a:lstStyle/>
          <a:p>
            <a:endParaRPr lang="ar-IQ"/>
          </a:p>
        </p:txBody>
      </p:sp>
      <p:sp>
        <p:nvSpPr>
          <p:cNvPr id="31" name="Slide Number Placeholder 30"/>
          <p:cNvSpPr>
            <a:spLocks noGrp="1"/>
          </p:cNvSpPr>
          <p:nvPr>
            <p:ph type="sldNum" sz="quarter" idx="12"/>
          </p:nvPr>
        </p:nvSpPr>
        <p:spPr/>
        <p:txBody>
          <a:bodyPr/>
          <a:lstStyle/>
          <a:p>
            <a:fld id="{F78F880D-41AB-4330-B8B9-584A23280DAD}" type="slidenum">
              <a:rPr lang="ar-IQ" smtClean="0"/>
              <a:pPr/>
              <a:t>‹#›</a:t>
            </a:fld>
            <a:endParaRPr lang="ar-IQ"/>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BF35D6C-0CE7-4612-9D8F-A7EDCB1F72C7}" type="datetimeFigureOut">
              <a:rPr lang="ar-IQ" smtClean="0"/>
              <a:pPr/>
              <a:t>28/01/1435</a:t>
            </a:fld>
            <a:endParaRPr lang="ar-IQ"/>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78F880D-41AB-4330-B8B9-584A23280DAD}" type="slidenum">
              <a:rPr lang="ar-IQ" smtClean="0"/>
              <a:pPr/>
              <a:t>‹#›</a:t>
            </a:fld>
            <a:endParaRPr lang="ar-IQ"/>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i="1" dirty="0" smtClean="0">
                <a:solidFill>
                  <a:schemeClr val="tx1"/>
                </a:solidFill>
                <a:latin typeface="Times New Roman" pitchFamily="18" charset="0"/>
                <a:cs typeface="Times New Roman" pitchFamily="18" charset="0"/>
              </a:rPr>
              <a:t>BIOMARKER</a:t>
            </a:r>
            <a:endParaRPr lang="ar-IQ"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686800" cy="6477000"/>
          </a:xfrm>
        </p:spPr>
        <p:txBody>
          <a:bodyPr>
            <a:noAutofit/>
          </a:bodyPr>
          <a:lstStyle/>
          <a:p>
            <a:pPr lvl="0" algn="l" rtl="0">
              <a:buNone/>
            </a:pPr>
            <a:r>
              <a:rPr lang="en-US" sz="1800" b="1" dirty="0" smtClean="0">
                <a:solidFill>
                  <a:srgbClr val="FF0000"/>
                </a:solidFill>
              </a:rPr>
              <a:t>12.TA(I)/TA(I+II) </a:t>
            </a:r>
            <a:endParaRPr lang="en-US" sz="1800" dirty="0" smtClean="0">
              <a:solidFill>
                <a:srgbClr val="FF0000"/>
              </a:solidFill>
            </a:endParaRPr>
          </a:p>
          <a:p>
            <a:pPr algn="l" rtl="0"/>
            <a:r>
              <a:rPr lang="en-US" sz="1800" dirty="0" smtClean="0"/>
              <a:t>It is commonly used for maturity. This ratio </a:t>
            </a:r>
            <a:r>
              <a:rPr lang="en-US" sz="1800" dirty="0" smtClean="0">
                <a:solidFill>
                  <a:srgbClr val="FF0000"/>
                </a:solidFill>
              </a:rPr>
              <a:t>increases with thermal maturity</a:t>
            </a:r>
            <a:r>
              <a:rPr lang="en-US" sz="1800" dirty="0" smtClean="0"/>
              <a:t>. The</a:t>
            </a:r>
          </a:p>
          <a:p>
            <a:pPr lvl="0" algn="l" rtl="0">
              <a:buNone/>
            </a:pPr>
            <a:r>
              <a:rPr lang="en-US" sz="1800" b="1" dirty="0" smtClean="0">
                <a:solidFill>
                  <a:srgbClr val="FF0000"/>
                </a:solidFill>
              </a:rPr>
              <a:t>13. C26 </a:t>
            </a:r>
            <a:r>
              <a:rPr lang="en-US" sz="1800" b="1" dirty="0" err="1" smtClean="0">
                <a:solidFill>
                  <a:srgbClr val="FF0000"/>
                </a:solidFill>
              </a:rPr>
              <a:t>triaromatic</a:t>
            </a:r>
            <a:r>
              <a:rPr lang="en-US" sz="1800" b="1" dirty="0" smtClean="0">
                <a:solidFill>
                  <a:srgbClr val="FF0000"/>
                </a:solidFill>
              </a:rPr>
              <a:t> 20S/(20S+20R) </a:t>
            </a:r>
            <a:endParaRPr lang="en-US" sz="1800" dirty="0" smtClean="0">
              <a:solidFill>
                <a:srgbClr val="FF0000"/>
              </a:solidFill>
            </a:endParaRPr>
          </a:p>
          <a:p>
            <a:pPr algn="l" rtl="0"/>
            <a:r>
              <a:rPr lang="en-US" sz="1800" dirty="0" smtClean="0">
                <a:solidFill>
                  <a:srgbClr val="FF0000"/>
                </a:solidFill>
              </a:rPr>
              <a:t>Highly</a:t>
            </a:r>
            <a:r>
              <a:rPr lang="en-US" sz="1800" dirty="0" smtClean="0"/>
              <a:t> specific for </a:t>
            </a:r>
            <a:r>
              <a:rPr lang="en-US" sz="1800" dirty="0" smtClean="0">
                <a:solidFill>
                  <a:srgbClr val="FF0000"/>
                </a:solidFill>
              </a:rPr>
              <a:t>mature</a:t>
            </a:r>
            <a:r>
              <a:rPr lang="en-US" sz="1800" dirty="0" smtClean="0"/>
              <a:t> </a:t>
            </a:r>
            <a:r>
              <a:rPr lang="en-US" sz="1800" dirty="0" smtClean="0">
                <a:solidFill>
                  <a:srgbClr val="FF0000"/>
                </a:solidFill>
              </a:rPr>
              <a:t>to highly mature ring C26 </a:t>
            </a:r>
            <a:r>
              <a:rPr lang="en-US" sz="1800" dirty="0" err="1" smtClean="0">
                <a:solidFill>
                  <a:srgbClr val="FF0000"/>
                </a:solidFill>
              </a:rPr>
              <a:t>triaromatic</a:t>
            </a:r>
            <a:r>
              <a:rPr lang="en-US" sz="1800" dirty="0" smtClean="0">
                <a:solidFill>
                  <a:srgbClr val="FF0000"/>
                </a:solidFill>
              </a:rPr>
              <a:t> 20S/(20S+20R) is more sensitive at higher levels of maturity than either C29 </a:t>
            </a:r>
            <a:r>
              <a:rPr lang="en-US" sz="1800" dirty="0" err="1" smtClean="0">
                <a:solidFill>
                  <a:srgbClr val="FF0000"/>
                </a:solidFill>
              </a:rPr>
              <a:t>sterane</a:t>
            </a:r>
            <a:r>
              <a:rPr lang="en-US" sz="1800" dirty="0" smtClean="0">
                <a:solidFill>
                  <a:srgbClr val="FF0000"/>
                </a:solidFill>
              </a:rPr>
              <a:t> ratio</a:t>
            </a:r>
            <a:r>
              <a:rPr lang="en-US" sz="1800" dirty="0" smtClean="0"/>
              <a:t> (Peters et al., 2005). The 20S/(20S+20R) ratio for the C27 and C28 </a:t>
            </a:r>
            <a:r>
              <a:rPr lang="en-US" sz="1800" dirty="0" err="1" smtClean="0"/>
              <a:t>triaromatic</a:t>
            </a:r>
            <a:r>
              <a:rPr lang="en-US" sz="1800" dirty="0" smtClean="0"/>
              <a:t> steroids shows trend similar to those for C26 </a:t>
            </a:r>
            <a:r>
              <a:rPr lang="en-US" sz="1800" dirty="0" err="1" smtClean="0"/>
              <a:t>triaromatic</a:t>
            </a:r>
            <a:r>
              <a:rPr lang="en-US" sz="1800" dirty="0" smtClean="0"/>
              <a:t> steroids with maturity. Although they are more erratic (Peters </a:t>
            </a:r>
            <a:r>
              <a:rPr lang="en-US" sz="1800" dirty="0" err="1" smtClean="0"/>
              <a:t>Moldowan</a:t>
            </a:r>
            <a:r>
              <a:rPr lang="en-US" sz="1800" dirty="0" smtClean="0"/>
              <a:t>, 1993). </a:t>
            </a:r>
          </a:p>
          <a:p>
            <a:pPr lvl="0" algn="l" rtl="0">
              <a:buNone/>
            </a:pPr>
            <a:r>
              <a:rPr lang="en-US" sz="1800" b="1" dirty="0" smtClean="0">
                <a:solidFill>
                  <a:srgbClr val="FF0000"/>
                </a:solidFill>
              </a:rPr>
              <a:t>14. </a:t>
            </a:r>
            <a:r>
              <a:rPr lang="en-US" sz="1800" b="1" dirty="0" err="1" smtClean="0">
                <a:solidFill>
                  <a:srgbClr val="FF0000"/>
                </a:solidFill>
              </a:rPr>
              <a:t>Isoprnoid</a:t>
            </a:r>
            <a:r>
              <a:rPr lang="en-US" sz="1800" b="1" dirty="0" smtClean="0">
                <a:solidFill>
                  <a:srgbClr val="FF0000"/>
                </a:solidFill>
              </a:rPr>
              <a:t>/ n-</a:t>
            </a:r>
            <a:r>
              <a:rPr lang="en-US" sz="1800" b="1" dirty="0" err="1" smtClean="0">
                <a:solidFill>
                  <a:srgbClr val="FF0000"/>
                </a:solidFill>
              </a:rPr>
              <a:t>alkane</a:t>
            </a:r>
            <a:r>
              <a:rPr lang="en-US" sz="1800" b="1" dirty="0" smtClean="0">
                <a:solidFill>
                  <a:srgbClr val="FF0000"/>
                </a:solidFill>
              </a:rPr>
              <a:t> ratios</a:t>
            </a:r>
            <a:endParaRPr lang="en-US" sz="1800" dirty="0" smtClean="0">
              <a:solidFill>
                <a:srgbClr val="FF0000"/>
              </a:solidFill>
            </a:endParaRPr>
          </a:p>
          <a:p>
            <a:pPr algn="l" rtl="0"/>
            <a:r>
              <a:rPr lang="en-US" sz="1800" dirty="0" smtClean="0"/>
              <a:t>They are specific for maturity, but also affected by other processes such as source and biodegradation (Peters et al., 2005). </a:t>
            </a:r>
            <a:r>
              <a:rPr lang="en-US" sz="1800" dirty="0" err="1" smtClean="0">
                <a:solidFill>
                  <a:srgbClr val="FF0000"/>
                </a:solidFill>
              </a:rPr>
              <a:t>Pristane</a:t>
            </a:r>
            <a:r>
              <a:rPr lang="en-US" sz="1800" dirty="0" smtClean="0">
                <a:solidFill>
                  <a:srgbClr val="FF0000"/>
                </a:solidFill>
              </a:rPr>
              <a:t>/n-C17 and </a:t>
            </a:r>
            <a:r>
              <a:rPr lang="en-US" sz="1800" dirty="0" err="1" smtClean="0">
                <a:solidFill>
                  <a:srgbClr val="FF0000"/>
                </a:solidFill>
              </a:rPr>
              <a:t>phytane</a:t>
            </a:r>
            <a:r>
              <a:rPr lang="en-US" sz="1800" dirty="0" smtClean="0">
                <a:solidFill>
                  <a:srgbClr val="FF0000"/>
                </a:solidFill>
              </a:rPr>
              <a:t>/n-C18 decrease with thermal maturity </a:t>
            </a:r>
            <a:r>
              <a:rPr lang="en-US" sz="1800" dirty="0" smtClean="0"/>
              <a:t>as more n-</a:t>
            </a:r>
            <a:r>
              <a:rPr lang="en-US" sz="1800" dirty="0" err="1" smtClean="0"/>
              <a:t>alkanes</a:t>
            </a:r>
            <a:r>
              <a:rPr lang="en-US" sz="1800" dirty="0" smtClean="0"/>
              <a:t> are generated from </a:t>
            </a:r>
            <a:r>
              <a:rPr lang="en-US" sz="1800" dirty="0" err="1" smtClean="0"/>
              <a:t>kerogen</a:t>
            </a:r>
            <a:r>
              <a:rPr lang="en-US" sz="1800" dirty="0" smtClean="0"/>
              <a:t> by cracking (</a:t>
            </a:r>
            <a:r>
              <a:rPr lang="en-US" sz="1800" dirty="0" err="1" smtClean="0"/>
              <a:t>Tissot</a:t>
            </a:r>
            <a:r>
              <a:rPr lang="en-US" sz="1800" dirty="0" smtClean="0"/>
              <a:t> at al., 1971) the ratios of Pr/n-17 and Ph/n – C18 shown in Table (4-2) indicate that all samples of crude oil are mature. </a:t>
            </a:r>
          </a:p>
          <a:p>
            <a:pPr lvl="0" algn="l" rtl="0">
              <a:buNone/>
            </a:pPr>
            <a:r>
              <a:rPr lang="en-US" sz="1800" b="1" dirty="0" smtClean="0">
                <a:solidFill>
                  <a:srgbClr val="FF0000"/>
                </a:solidFill>
              </a:rPr>
              <a:t>15. Carbon preference index and odd to even predominance (CPI and OEP)</a:t>
            </a:r>
            <a:endParaRPr lang="en-US" sz="1800" dirty="0" smtClean="0">
              <a:solidFill>
                <a:srgbClr val="FF0000"/>
              </a:solidFill>
            </a:endParaRPr>
          </a:p>
          <a:p>
            <a:pPr algn="l" rtl="0"/>
            <a:r>
              <a:rPr lang="en-US" sz="1800" dirty="0" smtClean="0"/>
              <a:t>CPI and OEP </a:t>
            </a:r>
            <a:r>
              <a:rPr lang="en-US" sz="1800" dirty="0" smtClean="0">
                <a:solidFill>
                  <a:srgbClr val="FF0000"/>
                </a:solidFill>
              </a:rPr>
              <a:t>value</a:t>
            </a:r>
            <a:r>
              <a:rPr lang="en-US" sz="1800" dirty="0" smtClean="0"/>
              <a:t> significantly [(odd preference) {even preference)] </a:t>
            </a:r>
            <a:r>
              <a:rPr lang="en-US" sz="1800" dirty="0" smtClean="0">
                <a:solidFill>
                  <a:srgbClr val="FF0000"/>
                </a:solidFill>
              </a:rPr>
              <a:t>one </a:t>
            </a:r>
            <a:r>
              <a:rPr lang="en-US" sz="1800" dirty="0" smtClean="0"/>
              <a:t>indicates </a:t>
            </a:r>
            <a:r>
              <a:rPr lang="en-US" sz="1800" dirty="0" smtClean="0">
                <a:solidFill>
                  <a:srgbClr val="FF0000"/>
                </a:solidFill>
              </a:rPr>
              <a:t>low maturity oils </a:t>
            </a:r>
            <a:r>
              <a:rPr lang="en-US" sz="1800" dirty="0" smtClean="0"/>
              <a:t>from </a:t>
            </a:r>
            <a:r>
              <a:rPr lang="en-US" sz="1800" dirty="0" smtClean="0">
                <a:solidFill>
                  <a:srgbClr val="FF0000"/>
                </a:solidFill>
              </a:rPr>
              <a:t>carbonate or </a:t>
            </a:r>
            <a:r>
              <a:rPr lang="en-US" sz="1800" dirty="0" err="1" smtClean="0">
                <a:solidFill>
                  <a:srgbClr val="FF0000"/>
                </a:solidFill>
              </a:rPr>
              <a:t>hypersaline</a:t>
            </a:r>
            <a:r>
              <a:rPr lang="en-US" sz="1800" dirty="0" smtClean="0"/>
              <a:t> environments (Peters et al., 2005). CPI and OEP values of the study area indicate medium maturity for all samples of crude oil and rock extract, Table (4-2).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lgn="l" rtl="0">
              <a:buNone/>
            </a:pPr>
            <a:r>
              <a:rPr lang="en-US" b="1" dirty="0" smtClean="0">
                <a:solidFill>
                  <a:srgbClr val="FF0000"/>
                </a:solidFill>
              </a:rPr>
              <a:t>16.Aromatic maturity indicators</a:t>
            </a:r>
            <a:endParaRPr lang="en-US" dirty="0" smtClean="0">
              <a:solidFill>
                <a:srgbClr val="FF0000"/>
              </a:solidFill>
            </a:endParaRPr>
          </a:p>
          <a:p>
            <a:pPr algn="l" rtl="0"/>
            <a:r>
              <a:rPr lang="en-US" dirty="0" smtClean="0"/>
              <a:t>Many maturity parameters are available based on the distribution of certain </a:t>
            </a:r>
            <a:r>
              <a:rPr lang="en-US" dirty="0" err="1" smtClean="0"/>
              <a:t>methylated</a:t>
            </a:r>
            <a:r>
              <a:rPr lang="en-US" dirty="0" smtClean="0"/>
              <a:t> aromatic hydrocarbons (Philip, 2007). There are many parameters for aromatic ratios: </a:t>
            </a:r>
          </a:p>
          <a:p>
            <a:pPr lvl="0" algn="l" rtl="0">
              <a:buNone/>
            </a:pPr>
            <a:r>
              <a:rPr lang="en-US" i="1" dirty="0" smtClean="0">
                <a:solidFill>
                  <a:srgbClr val="FF0000"/>
                </a:solidFill>
              </a:rPr>
              <a:t>a)Methyl </a:t>
            </a:r>
            <a:r>
              <a:rPr lang="en-US" i="1" dirty="0" err="1" smtClean="0">
                <a:solidFill>
                  <a:srgbClr val="FF0000"/>
                </a:solidFill>
              </a:rPr>
              <a:t>phenathrene</a:t>
            </a:r>
            <a:r>
              <a:rPr lang="en-US" i="1" dirty="0" smtClean="0">
                <a:solidFill>
                  <a:srgbClr val="FF0000"/>
                </a:solidFill>
              </a:rPr>
              <a:t> index (MPI)</a:t>
            </a:r>
            <a:endParaRPr lang="en-US" dirty="0" smtClean="0">
              <a:solidFill>
                <a:srgbClr val="FF0000"/>
              </a:solidFill>
            </a:endParaRPr>
          </a:p>
          <a:p>
            <a:pPr algn="l" rtl="0"/>
            <a:r>
              <a:rPr lang="en-US" dirty="0" smtClean="0"/>
              <a:t>One commonly used set of ratios is based on </a:t>
            </a:r>
            <a:r>
              <a:rPr lang="en-US" dirty="0" err="1" smtClean="0"/>
              <a:t>methylphenanthrene</a:t>
            </a:r>
            <a:r>
              <a:rPr lang="en-US" dirty="0" smtClean="0"/>
              <a:t> indices which has been shown in some cases to be similar or superior to vitrinite reflectance values (</a:t>
            </a:r>
            <a:r>
              <a:rPr lang="en-US" dirty="0" err="1" smtClean="0"/>
              <a:t>Radke</a:t>
            </a:r>
            <a:r>
              <a:rPr lang="en-US" dirty="0" smtClean="0"/>
              <a:t> et al., 1982). This ratio is written as (</a:t>
            </a:r>
            <a:r>
              <a:rPr lang="en-US" dirty="0" err="1" smtClean="0"/>
              <a:t>Cannan</a:t>
            </a:r>
            <a:r>
              <a:rPr lang="en-US" dirty="0" smtClean="0"/>
              <a:t> et al., 1988):</a:t>
            </a:r>
          </a:p>
          <a:p>
            <a:pPr algn="l" rtl="0"/>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10" name="Object 10"/>
          <p:cNvGraphicFramePr>
            <a:graphicFrameLocks noChangeAspect="1"/>
          </p:cNvGraphicFramePr>
          <p:nvPr/>
        </p:nvGraphicFramePr>
        <p:xfrm>
          <a:off x="17702" y="457200"/>
          <a:ext cx="8630060" cy="5943601"/>
        </p:xfrm>
        <a:graphic>
          <a:graphicData uri="http://schemas.openxmlformats.org/presentationml/2006/ole">
            <p:oleObj spid="_x0000_s25610" name="Document" r:id="rId3" imgW="5935092" imgH="3773219" progId="Word.Document.12">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686800" cy="5622925"/>
          </a:xfrm>
        </p:spPr>
        <p:txBody>
          <a:bodyPr>
            <a:normAutofit fontScale="77500" lnSpcReduction="20000"/>
          </a:bodyPr>
          <a:lstStyle/>
          <a:p>
            <a:pPr algn="l" rtl="0"/>
            <a:r>
              <a:rPr lang="en-US" dirty="0" smtClean="0"/>
              <a:t>MPI depends on organic </a:t>
            </a:r>
            <a:r>
              <a:rPr lang="en-US" dirty="0" err="1" smtClean="0"/>
              <a:t>facies</a:t>
            </a:r>
            <a:r>
              <a:rPr lang="en-US" dirty="0" smtClean="0"/>
              <a:t> but is generally most reliable for petroleum generated from type </a:t>
            </a:r>
            <a:r>
              <a:rPr lang="en-US" dirty="0" err="1" smtClean="0"/>
              <a:t>kerogen</a:t>
            </a:r>
            <a:r>
              <a:rPr lang="en-US" dirty="0" smtClean="0"/>
              <a:t> III (Philip, 2007). The difficulties may be converting our maturity measurements to vitrinite reflectance equivalents (</a:t>
            </a:r>
            <a:r>
              <a:rPr lang="en-US" dirty="0" err="1" smtClean="0"/>
              <a:t>Cannan</a:t>
            </a:r>
            <a:r>
              <a:rPr lang="en-US" dirty="0" smtClean="0"/>
              <a:t> et al., 1986). The </a:t>
            </a:r>
            <a:r>
              <a:rPr lang="en-US" dirty="0" err="1" smtClean="0">
                <a:solidFill>
                  <a:srgbClr val="FF0000"/>
                </a:solidFill>
              </a:rPr>
              <a:t>phenanthrene</a:t>
            </a:r>
            <a:r>
              <a:rPr lang="en-US" dirty="0" smtClean="0">
                <a:solidFill>
                  <a:srgbClr val="FF0000"/>
                </a:solidFill>
              </a:rPr>
              <a:t> 9- and 1-methyl </a:t>
            </a:r>
            <a:r>
              <a:rPr lang="en-US" dirty="0" err="1" smtClean="0">
                <a:solidFill>
                  <a:srgbClr val="FF0000"/>
                </a:solidFill>
              </a:rPr>
              <a:t>phenanthrenes</a:t>
            </a:r>
            <a:r>
              <a:rPr lang="en-US" dirty="0" smtClean="0">
                <a:solidFill>
                  <a:srgbClr val="FF0000"/>
                </a:solidFill>
              </a:rPr>
              <a:t> decrease relative to 3- and 2- methyl isomers with increasing maturity</a:t>
            </a:r>
            <a:r>
              <a:rPr lang="en-US" dirty="0" smtClean="0"/>
              <a:t> (</a:t>
            </a:r>
            <a:r>
              <a:rPr lang="en-US" dirty="0" smtClean="0">
                <a:solidFill>
                  <a:srgbClr val="FF0000"/>
                </a:solidFill>
              </a:rPr>
              <a:t>1.3% R</a:t>
            </a:r>
            <a:r>
              <a:rPr lang="en-US" baseline="-25000" dirty="0" smtClean="0">
                <a:solidFill>
                  <a:srgbClr val="FF0000"/>
                </a:solidFill>
              </a:rPr>
              <a:t>o</a:t>
            </a:r>
            <a:r>
              <a:rPr lang="en-US" dirty="0" smtClean="0"/>
              <a:t>) (</a:t>
            </a:r>
            <a:r>
              <a:rPr lang="en-US" dirty="0" err="1" smtClean="0"/>
              <a:t>Cannan</a:t>
            </a:r>
            <a:r>
              <a:rPr lang="en-US" dirty="0" smtClean="0"/>
              <a:t> et al., 1986). Consequently, </a:t>
            </a:r>
            <a:r>
              <a:rPr lang="en-US" dirty="0" smtClean="0">
                <a:solidFill>
                  <a:srgbClr val="FF0000"/>
                </a:solidFill>
              </a:rPr>
              <a:t>MPI and MPI3 increase </a:t>
            </a:r>
            <a:r>
              <a:rPr lang="en-US" dirty="0" smtClean="0"/>
              <a:t>with </a:t>
            </a:r>
            <a:r>
              <a:rPr lang="en-US" dirty="0" smtClean="0">
                <a:solidFill>
                  <a:srgbClr val="FF0000"/>
                </a:solidFill>
              </a:rPr>
              <a:t>maturity</a:t>
            </a:r>
            <a:r>
              <a:rPr lang="en-US" dirty="0" smtClean="0"/>
              <a:t>. According to above the MPI of crude oil and rock extract samples of the study area range between 0.649 to 0.940 with average value of 0.77 suggesting that the maturation stage of these samples ranges from moderate to early mature (i.e., 0.5-0.75 % R</a:t>
            </a:r>
            <a:r>
              <a:rPr lang="en-US" baseline="-25000" dirty="0" smtClean="0"/>
              <a:t>o</a:t>
            </a:r>
            <a:r>
              <a:rPr lang="en-US" dirty="0" smtClean="0"/>
              <a:t>). </a:t>
            </a:r>
          </a:p>
          <a:p>
            <a:pPr lvl="0" algn="l" rtl="0">
              <a:buNone/>
            </a:pPr>
            <a:r>
              <a:rPr lang="en-US" i="1" dirty="0" smtClean="0">
                <a:solidFill>
                  <a:srgbClr val="FF0000"/>
                </a:solidFill>
              </a:rPr>
              <a:t>b) Methyl </a:t>
            </a:r>
            <a:r>
              <a:rPr lang="en-US" i="1" dirty="0" err="1" smtClean="0">
                <a:solidFill>
                  <a:srgbClr val="FF0000"/>
                </a:solidFill>
              </a:rPr>
              <a:t>dibenzothiophene</a:t>
            </a:r>
            <a:r>
              <a:rPr lang="en-US" i="1" dirty="0" smtClean="0">
                <a:solidFill>
                  <a:srgbClr val="FF0000"/>
                </a:solidFill>
              </a:rPr>
              <a:t> ratios</a:t>
            </a:r>
            <a:endParaRPr lang="en-US" dirty="0" smtClean="0">
              <a:solidFill>
                <a:srgbClr val="FF0000"/>
              </a:solidFill>
            </a:endParaRPr>
          </a:p>
          <a:p>
            <a:pPr algn="l" rtl="0"/>
            <a:r>
              <a:rPr lang="en-US" dirty="0" smtClean="0"/>
              <a:t>Maturity parameters including indices (</a:t>
            </a:r>
            <a:r>
              <a:rPr lang="en-US" dirty="0" smtClean="0">
                <a:solidFill>
                  <a:srgbClr val="FF0000"/>
                </a:solidFill>
              </a:rPr>
              <a:t>MDBI1 and MDBI3</a:t>
            </a:r>
            <a:r>
              <a:rPr lang="en-US" dirty="0" smtClean="0"/>
              <a:t>) is defined by </a:t>
            </a:r>
            <a:r>
              <a:rPr lang="en-US" dirty="0" err="1" smtClean="0"/>
              <a:t>Connan</a:t>
            </a:r>
            <a:r>
              <a:rPr lang="en-US" dirty="0" smtClean="0"/>
              <a:t> et al. (1986) as</a:t>
            </a:r>
          </a:p>
          <a:p>
            <a:pPr algn="l" rtl="0"/>
            <a:endParaRPr lang="ar-IQ"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98" name="Object 2"/>
          <p:cNvGraphicFramePr>
            <a:graphicFrameLocks noChangeAspect="1"/>
          </p:cNvGraphicFramePr>
          <p:nvPr/>
        </p:nvGraphicFramePr>
        <p:xfrm>
          <a:off x="377066" y="762000"/>
          <a:ext cx="8039117" cy="4495800"/>
        </p:xfrm>
        <a:graphic>
          <a:graphicData uri="http://schemas.openxmlformats.org/presentationml/2006/ole">
            <p:oleObj spid="_x0000_s29698" name="Document" r:id="rId3" imgW="5936098" imgH="3318918" progId="Word.Document.12">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Age dating of crude oils</a:t>
            </a:r>
            <a:r>
              <a:rPr lang="en-US" dirty="0" smtClean="0"/>
              <a:t/>
            </a:r>
            <a:br>
              <a:rPr lang="en-US" dirty="0" smtClean="0"/>
            </a:br>
            <a:endParaRPr lang="ar-IQ" dirty="0"/>
          </a:p>
        </p:txBody>
      </p:sp>
      <p:sp>
        <p:nvSpPr>
          <p:cNvPr id="3" name="Content Placeholder 2"/>
          <p:cNvSpPr>
            <a:spLocks noGrp="1"/>
          </p:cNvSpPr>
          <p:nvPr>
            <p:ph idx="1"/>
          </p:nvPr>
        </p:nvSpPr>
        <p:spPr/>
        <p:txBody>
          <a:bodyPr>
            <a:normAutofit fontScale="77500" lnSpcReduction="20000"/>
          </a:bodyPr>
          <a:lstStyle/>
          <a:p>
            <a:pPr algn="l" rtl="0"/>
            <a:r>
              <a:rPr lang="en-US" dirty="0" smtClean="0"/>
              <a:t>The </a:t>
            </a:r>
            <a:r>
              <a:rPr lang="en-US" dirty="0" smtClean="0"/>
              <a:t>biomarkers can be used to constrain the age of the source rocks from which a crude oil was generated (Philip, 2007). The idea behind that is to use compounds that can be correlated with the evolution of certain organisms or plant and whose evolutionary history is known, hence, the appearance of these specific compounds in the crude oils will then constrain the age of the source rocks (Philip, 2007). </a:t>
            </a:r>
            <a:r>
              <a:rPr lang="en-US" dirty="0" err="1" smtClean="0"/>
              <a:t>Moldowan</a:t>
            </a:r>
            <a:r>
              <a:rPr lang="en-US" dirty="0" smtClean="0"/>
              <a:t> et al. (1996) used various </a:t>
            </a:r>
            <a:r>
              <a:rPr lang="en-US" dirty="0" err="1" smtClean="0"/>
              <a:t>norcholestane</a:t>
            </a:r>
            <a:r>
              <a:rPr lang="en-US" dirty="0" smtClean="0"/>
              <a:t> to detect age changes and various worker have noted the fact that the </a:t>
            </a:r>
            <a:r>
              <a:rPr lang="en-US" dirty="0" err="1" smtClean="0"/>
              <a:t>oleannanes</a:t>
            </a:r>
            <a:r>
              <a:rPr lang="en-US" dirty="0" smtClean="0"/>
              <a:t> which can be associated with the evolution of the flowering plants show a significant increase in concentration in oils of tertiary and late Cretaceous age. The following ratios are used to age identification:</a:t>
            </a:r>
          </a:p>
          <a:p>
            <a:pPr algn="l" rtl="0"/>
            <a:endParaRPr lang="ar-IQ"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lvl="0" algn="l" rtl="0"/>
            <a:r>
              <a:rPr lang="en-US" b="1" dirty="0" smtClean="0">
                <a:solidFill>
                  <a:srgbClr val="FF0000"/>
                </a:solidFill>
              </a:rPr>
              <a:t>Extended </a:t>
            </a:r>
            <a:r>
              <a:rPr lang="en-US" b="1" dirty="0" err="1" smtClean="0">
                <a:solidFill>
                  <a:srgbClr val="FF0000"/>
                </a:solidFill>
              </a:rPr>
              <a:t>tricyclic</a:t>
            </a:r>
            <a:r>
              <a:rPr lang="en-US" b="1" dirty="0" smtClean="0">
                <a:solidFill>
                  <a:srgbClr val="FF0000"/>
                </a:solidFill>
              </a:rPr>
              <a:t> </a:t>
            </a:r>
            <a:r>
              <a:rPr lang="en-US" b="1" dirty="0" err="1" smtClean="0">
                <a:solidFill>
                  <a:srgbClr val="FF0000"/>
                </a:solidFill>
              </a:rPr>
              <a:t>terpanes</a:t>
            </a:r>
            <a:r>
              <a:rPr lang="en-US" b="1" dirty="0" smtClean="0">
                <a:solidFill>
                  <a:srgbClr val="FF0000"/>
                </a:solidFill>
              </a:rPr>
              <a:t> ratio</a:t>
            </a:r>
            <a:endParaRPr lang="en-US" dirty="0" smtClean="0">
              <a:solidFill>
                <a:srgbClr val="FF0000"/>
              </a:solidFill>
            </a:endParaRPr>
          </a:p>
          <a:p>
            <a:pPr algn="l" rtl="0"/>
            <a:r>
              <a:rPr lang="en-US" dirty="0" smtClean="0"/>
              <a:t>Age related parameter to distinguish </a:t>
            </a:r>
            <a:r>
              <a:rPr lang="en-US" dirty="0" smtClean="0">
                <a:solidFill>
                  <a:srgbClr val="FF0000"/>
                </a:solidFill>
              </a:rPr>
              <a:t>Triassic from Jurassic oil samples</a:t>
            </a:r>
            <a:r>
              <a:rPr lang="en-US" dirty="0" smtClean="0"/>
              <a:t> (Peters et al., 2005). </a:t>
            </a:r>
            <a:r>
              <a:rPr lang="en-US" dirty="0" smtClean="0">
                <a:solidFill>
                  <a:srgbClr val="FF0000"/>
                </a:solidFill>
              </a:rPr>
              <a:t>ETR = ((C28+C21)/(C28+C24+TS))</a:t>
            </a:r>
            <a:r>
              <a:rPr lang="en-US" dirty="0" smtClean="0"/>
              <a:t> (</a:t>
            </a:r>
            <a:r>
              <a:rPr lang="en-US" dirty="0" err="1" smtClean="0"/>
              <a:t>Holba</a:t>
            </a:r>
            <a:r>
              <a:rPr lang="en-US" dirty="0" smtClean="0"/>
              <a:t> et al., 2001). Early results suggest that ETR can be used to differentiate crude oil generated from </a:t>
            </a:r>
            <a:r>
              <a:rPr lang="en-US" dirty="0" smtClean="0">
                <a:solidFill>
                  <a:srgbClr val="FF0000"/>
                </a:solidFill>
              </a:rPr>
              <a:t>Triassic, lower Jurassic, and Middle-Upper Jurassic source rocks </a:t>
            </a:r>
            <a:r>
              <a:rPr lang="en-US" dirty="0" smtClean="0"/>
              <a:t>(Peters et al., 2005). The ETR for all sample crude oils in study area have values less than 2 indicated that oils are generated from middle to late upper Jurassic source rocks (see Table 4-1).</a:t>
            </a:r>
          </a:p>
          <a:p>
            <a:pPr algn="l" rtl="0"/>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62500" lnSpcReduction="20000"/>
          </a:bodyPr>
          <a:lstStyle/>
          <a:p>
            <a:pPr lvl="0" algn="l" rtl="0"/>
            <a:r>
              <a:rPr lang="en-US" b="1" dirty="0" smtClean="0">
                <a:solidFill>
                  <a:srgbClr val="FF0000"/>
                </a:solidFill>
              </a:rPr>
              <a:t>C28/C29 </a:t>
            </a:r>
            <a:r>
              <a:rPr lang="en-US" b="1" dirty="0" err="1" smtClean="0">
                <a:solidFill>
                  <a:srgbClr val="FF0000"/>
                </a:solidFill>
              </a:rPr>
              <a:t>steranes</a:t>
            </a:r>
            <a:endParaRPr lang="en-US" dirty="0" smtClean="0">
              <a:solidFill>
                <a:srgbClr val="FF0000"/>
              </a:solidFill>
            </a:endParaRPr>
          </a:p>
          <a:p>
            <a:pPr algn="l" rtl="0"/>
            <a:r>
              <a:rPr lang="en-US" dirty="0" smtClean="0"/>
              <a:t>Data indicate a </a:t>
            </a:r>
            <a:r>
              <a:rPr lang="en-US" dirty="0" smtClean="0">
                <a:solidFill>
                  <a:srgbClr val="FF0000"/>
                </a:solidFill>
              </a:rPr>
              <a:t>general increase </a:t>
            </a:r>
            <a:r>
              <a:rPr lang="en-US" dirty="0" smtClean="0"/>
              <a:t>in the relative content of </a:t>
            </a:r>
            <a:r>
              <a:rPr lang="en-US" dirty="0" smtClean="0">
                <a:solidFill>
                  <a:srgbClr val="FF0000"/>
                </a:solidFill>
              </a:rPr>
              <a:t>C28 </a:t>
            </a:r>
            <a:r>
              <a:rPr lang="en-US" dirty="0" err="1" smtClean="0">
                <a:solidFill>
                  <a:srgbClr val="FF0000"/>
                </a:solidFill>
              </a:rPr>
              <a:t>steranes</a:t>
            </a:r>
            <a:r>
              <a:rPr lang="en-US" dirty="0" smtClean="0">
                <a:solidFill>
                  <a:srgbClr val="FF0000"/>
                </a:solidFill>
              </a:rPr>
              <a:t> and a decrease in C29 </a:t>
            </a:r>
            <a:r>
              <a:rPr lang="en-US" dirty="0" err="1" smtClean="0">
                <a:solidFill>
                  <a:srgbClr val="FF0000"/>
                </a:solidFill>
              </a:rPr>
              <a:t>steranes</a:t>
            </a:r>
            <a:r>
              <a:rPr lang="en-US" dirty="0" smtClean="0">
                <a:solidFill>
                  <a:srgbClr val="FF0000"/>
                </a:solidFill>
              </a:rPr>
              <a:t> in marine petroleum through geologic time </a:t>
            </a:r>
            <a:r>
              <a:rPr lang="en-US" dirty="0" smtClean="0"/>
              <a:t>(</a:t>
            </a:r>
            <a:r>
              <a:rPr lang="en-US" dirty="0" err="1" smtClean="0"/>
              <a:t>Moldowan</a:t>
            </a:r>
            <a:r>
              <a:rPr lang="en-US" dirty="0" smtClean="0"/>
              <a:t> et al., 1985). </a:t>
            </a:r>
            <a:r>
              <a:rPr lang="en-US" dirty="0" smtClean="0">
                <a:solidFill>
                  <a:srgbClr val="FF0000"/>
                </a:solidFill>
              </a:rPr>
              <a:t>The increase in C28 </a:t>
            </a:r>
            <a:r>
              <a:rPr lang="en-US" dirty="0" err="1" smtClean="0">
                <a:solidFill>
                  <a:srgbClr val="FF0000"/>
                </a:solidFill>
              </a:rPr>
              <a:t>steranes</a:t>
            </a:r>
            <a:r>
              <a:rPr lang="en-US" dirty="0" smtClean="0">
                <a:solidFill>
                  <a:srgbClr val="FF0000"/>
                </a:solidFill>
              </a:rPr>
              <a:t> may be related to increase diversification of phytoplankton assemblage including diatoms, </a:t>
            </a:r>
            <a:r>
              <a:rPr lang="en-US" dirty="0" err="1" smtClean="0">
                <a:solidFill>
                  <a:srgbClr val="FF0000"/>
                </a:solidFill>
              </a:rPr>
              <a:t>coccolithophores</a:t>
            </a:r>
            <a:r>
              <a:rPr lang="en-US" dirty="0" smtClean="0">
                <a:solidFill>
                  <a:srgbClr val="FF0000"/>
                </a:solidFill>
              </a:rPr>
              <a:t>, and </a:t>
            </a:r>
            <a:r>
              <a:rPr lang="en-US" dirty="0" err="1" smtClean="0">
                <a:solidFill>
                  <a:srgbClr val="FF0000"/>
                </a:solidFill>
              </a:rPr>
              <a:t>dinoflagellates</a:t>
            </a:r>
            <a:r>
              <a:rPr lang="en-US" dirty="0" smtClean="0">
                <a:solidFill>
                  <a:srgbClr val="FF0000"/>
                </a:solidFill>
              </a:rPr>
              <a:t> in the Jurassic and cretaceous periods (Peters et al., 2005). Grantham and Wakefield (1988) observed that C28/C29 </a:t>
            </a:r>
            <a:r>
              <a:rPr lang="en-US" dirty="0" err="1" smtClean="0">
                <a:solidFill>
                  <a:srgbClr val="FF0000"/>
                </a:solidFill>
              </a:rPr>
              <a:t>steranes</a:t>
            </a:r>
            <a:r>
              <a:rPr lang="en-US" dirty="0" smtClean="0">
                <a:solidFill>
                  <a:srgbClr val="FF0000"/>
                </a:solidFill>
              </a:rPr>
              <a:t> is &lt; 0.5 for Paleozoic and older oils, 0.4 – 0.7 for upper Paleozoic to lower Jurassic oils and greater than 0.7 for upper Jurassic to Miocene oils. </a:t>
            </a:r>
            <a:r>
              <a:rPr lang="en-US" dirty="0" smtClean="0"/>
              <a:t>The ratio of this index for crude oil of the study is between 0.4 – 0.7, Table (4-1). </a:t>
            </a:r>
          </a:p>
          <a:p>
            <a:pPr algn="l" rtl="0"/>
            <a:r>
              <a:rPr lang="en-US" dirty="0" smtClean="0"/>
              <a:t>Biomarkers indicate the biological source of organic matter in the all samples of crude oils are marine algae and bacteria which deposition in anoxic conditions of deep water marine (depth &gt;150 m). This may indicate that the age of source rocks is upper Jurassic- lower Cretaceous (</a:t>
            </a:r>
            <a:r>
              <a:rPr lang="en-US" dirty="0" err="1" smtClean="0"/>
              <a:t>Sulaiy</a:t>
            </a:r>
            <a:r>
              <a:rPr lang="en-US" dirty="0" smtClean="0"/>
              <a:t> Formation and possibly </a:t>
            </a:r>
            <a:r>
              <a:rPr lang="en-US" dirty="0" err="1" smtClean="0"/>
              <a:t>Yamama</a:t>
            </a:r>
            <a:r>
              <a:rPr lang="en-US" dirty="0" smtClean="0"/>
              <a:t> Formation).</a:t>
            </a:r>
          </a:p>
          <a:p>
            <a:pPr algn="l" rtl="0"/>
            <a:r>
              <a:rPr lang="en-US" dirty="0" smtClean="0"/>
              <a:t> </a:t>
            </a:r>
          </a:p>
          <a:p>
            <a:pPr algn="l" rtl="0"/>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Maturity</a:t>
            </a:r>
            <a:r>
              <a:rPr lang="en-US" dirty="0" smtClean="0"/>
              <a:t/>
            </a:r>
            <a:br>
              <a:rPr lang="en-US" dirty="0" smtClean="0"/>
            </a:br>
            <a:endParaRPr lang="ar-IQ" dirty="0"/>
          </a:p>
        </p:txBody>
      </p:sp>
      <p:sp>
        <p:nvSpPr>
          <p:cNvPr id="3" name="Content Placeholder 2"/>
          <p:cNvSpPr>
            <a:spLocks noGrp="1"/>
          </p:cNvSpPr>
          <p:nvPr>
            <p:ph idx="1"/>
          </p:nvPr>
        </p:nvSpPr>
        <p:spPr/>
        <p:txBody>
          <a:bodyPr>
            <a:normAutofit lnSpcReduction="10000"/>
          </a:bodyPr>
          <a:lstStyle/>
          <a:p>
            <a:pPr algn="l" rtl="0"/>
            <a:r>
              <a:rPr lang="en-US" dirty="0" smtClean="0"/>
              <a:t>Thermal maturity heat-driven reaction converts sedimentary organic matter into petroleum. In the same way, certain biomarkers have been used to characterize source materials and depositional environments. Selected biomarkers have been used to evaluate the relative maturity of suspected source rocks and the oils that may have generated (Philip, 2007). The commonly used parameters used as biomarkers are summarized below: </a:t>
            </a:r>
          </a:p>
          <a:p>
            <a:pPr algn="l" rtl="0"/>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334000"/>
          </a:xfrm>
        </p:spPr>
        <p:txBody>
          <a:bodyPr>
            <a:noAutofit/>
          </a:bodyPr>
          <a:lstStyle/>
          <a:p>
            <a:pPr marL="457200" lvl="0" indent="-457200" algn="l" rtl="0">
              <a:buFont typeface="+mj-lt"/>
              <a:buAutoNum type="arabicPeriod"/>
            </a:pPr>
            <a:r>
              <a:rPr lang="en-US" sz="2400" dirty="0" smtClean="0"/>
              <a:t>%</a:t>
            </a:r>
            <a:r>
              <a:rPr lang="en-US" sz="2400" dirty="0" err="1" smtClean="0"/>
              <a:t>Tricyclic</a:t>
            </a:r>
            <a:r>
              <a:rPr lang="en-US" sz="2400" dirty="0" smtClean="0"/>
              <a:t> </a:t>
            </a:r>
            <a:r>
              <a:rPr lang="en-US" sz="2400" dirty="0" err="1" smtClean="0"/>
              <a:t>terpanes</a:t>
            </a:r>
            <a:r>
              <a:rPr lang="en-US" sz="2400" dirty="0" smtClean="0"/>
              <a:t>/ (</a:t>
            </a:r>
            <a:r>
              <a:rPr lang="en-US" sz="2400" dirty="0" err="1" smtClean="0"/>
              <a:t>Tricyclics</a:t>
            </a:r>
            <a:r>
              <a:rPr lang="en-US" sz="2400" dirty="0" smtClean="0"/>
              <a:t> + 17</a:t>
            </a:r>
            <a:r>
              <a:rPr lang="en-US" sz="2400" dirty="0" smtClean="0">
                <a:sym typeface="Symbol"/>
              </a:rPr>
              <a:t></a:t>
            </a:r>
            <a:r>
              <a:rPr lang="en-US" sz="2400" dirty="0" smtClean="0"/>
              <a:t>Hopanes)</a:t>
            </a:r>
          </a:p>
          <a:p>
            <a:pPr marL="457200" lvl="0" indent="-457200" algn="l" rtl="0">
              <a:buFont typeface="+mj-lt"/>
              <a:buAutoNum type="arabicPeriod"/>
            </a:pPr>
            <a:r>
              <a:rPr lang="en-US" sz="2400" dirty="0" smtClean="0"/>
              <a:t>%</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err="1" smtClean="0"/>
              <a:t>Hopanes</a:t>
            </a:r>
            <a:r>
              <a:rPr lang="en-US" sz="2400" dirty="0" smtClean="0"/>
              <a:t> (C30))</a:t>
            </a:r>
          </a:p>
          <a:p>
            <a:pPr marL="457200" lvl="0" indent="-457200" algn="l" rtl="0">
              <a:buFont typeface="+mj-lt"/>
              <a:buAutoNum type="arabicPeriod"/>
            </a:pPr>
            <a:r>
              <a:rPr lang="en-US" sz="2400" dirty="0" smtClean="0"/>
              <a:t>%Ts/(</a:t>
            </a:r>
            <a:r>
              <a:rPr lang="en-US" sz="2400" dirty="0" err="1" smtClean="0"/>
              <a:t>Ts+Tm</a:t>
            </a:r>
            <a:r>
              <a:rPr lang="en-US" sz="2400" dirty="0" smtClean="0"/>
              <a:t>)</a:t>
            </a:r>
          </a:p>
          <a:p>
            <a:pPr marL="457200" lvl="0" indent="-457200" algn="l" rtl="0">
              <a:buFont typeface="+mj-lt"/>
              <a:buAutoNum type="arabicPeriod"/>
            </a:pPr>
            <a:r>
              <a:rPr lang="en-US" sz="2400" dirty="0" smtClean="0"/>
              <a:t>18</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err="1" smtClean="0"/>
              <a:t>oleananes</a:t>
            </a:r>
            <a:endParaRPr lang="en-US" sz="2400" dirty="0" smtClean="0"/>
          </a:p>
          <a:p>
            <a:pPr marL="457200" lvl="0" indent="-457200" algn="l" rtl="0">
              <a:buFont typeface="+mj-lt"/>
              <a:buAutoNum type="arabicPeriod"/>
            </a:pPr>
            <a:r>
              <a:rPr lang="en-US" sz="2400" dirty="0" smtClean="0"/>
              <a:t>%20S/(20S+20R)-</a:t>
            </a:r>
            <a:r>
              <a:rPr lang="en-US" sz="2400" dirty="0" err="1" smtClean="0"/>
              <a:t>steranes</a:t>
            </a:r>
            <a:r>
              <a:rPr lang="en-US" sz="2400" dirty="0" smtClean="0"/>
              <a:t> (C29)</a:t>
            </a:r>
          </a:p>
          <a:p>
            <a:pPr marL="457200" lvl="0" indent="-457200" algn="l" rtl="0">
              <a:buFont typeface="+mj-lt"/>
              <a:buAutoNum type="arabicPeriod"/>
            </a:pPr>
            <a:r>
              <a:rPr lang="en-US" sz="2400" dirty="0" smtClean="0"/>
              <a:t>%22S/(22S+22R)-</a:t>
            </a:r>
            <a:r>
              <a:rPr lang="en-US" sz="2400" dirty="0" err="1" smtClean="0"/>
              <a:t>Hopanes</a:t>
            </a:r>
            <a:r>
              <a:rPr lang="en-US" sz="2400" dirty="0" smtClean="0"/>
              <a:t> (C32)</a:t>
            </a:r>
          </a:p>
          <a:p>
            <a:pPr marL="457200" lvl="0" indent="-457200" algn="l" rtl="0">
              <a:buFont typeface="+mj-lt"/>
              <a:buAutoNum type="arabicPeriod"/>
            </a:pPr>
            <a:r>
              <a:rPr lang="en-US" sz="2400" dirty="0" smtClean="0"/>
              <a:t>%</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smtClean="0">
                <a:sym typeface="Symbol"/>
              </a:rPr>
              <a:t></a:t>
            </a:r>
            <a:r>
              <a:rPr lang="en-US" sz="2400" dirty="0" smtClean="0"/>
              <a:t>)-</a:t>
            </a:r>
            <a:r>
              <a:rPr lang="en-US" sz="2400" dirty="0" err="1" smtClean="0"/>
              <a:t>steranes</a:t>
            </a:r>
            <a:r>
              <a:rPr lang="en-US" sz="2400" dirty="0" smtClean="0"/>
              <a:t> (C29)</a:t>
            </a:r>
          </a:p>
          <a:p>
            <a:pPr marL="457200" lvl="0" indent="-457200" algn="l" rtl="0">
              <a:buFont typeface="+mj-lt"/>
              <a:buAutoNum type="arabicPeriod"/>
            </a:pPr>
            <a:r>
              <a:rPr lang="en-US" sz="2400" dirty="0" smtClean="0"/>
              <a:t>%</a:t>
            </a:r>
            <a:r>
              <a:rPr lang="en-US" sz="2400" dirty="0" err="1" smtClean="0"/>
              <a:t>Diasteranes</a:t>
            </a:r>
            <a:r>
              <a:rPr lang="en-US" sz="2400" dirty="0" smtClean="0"/>
              <a:t>/(</a:t>
            </a:r>
            <a:r>
              <a:rPr lang="en-US" sz="2400" dirty="0" err="1" smtClean="0"/>
              <a:t>Diasteranes+regular</a:t>
            </a:r>
            <a:r>
              <a:rPr lang="en-US" sz="2400" dirty="0" smtClean="0"/>
              <a:t> </a:t>
            </a:r>
            <a:r>
              <a:rPr lang="en-US" sz="2400" dirty="0" err="1" smtClean="0"/>
              <a:t>steranes</a:t>
            </a:r>
            <a:r>
              <a:rPr lang="en-US" sz="2400" dirty="0" smtClean="0"/>
              <a:t>)</a:t>
            </a:r>
          </a:p>
          <a:p>
            <a:pPr marL="457200" lvl="0" indent="-457200" algn="l" rtl="0">
              <a:buFont typeface="+mj-lt"/>
              <a:buAutoNum type="arabicPeriod"/>
            </a:pPr>
            <a:r>
              <a:rPr lang="en-US" sz="2400" dirty="0" smtClean="0"/>
              <a:t>%TA(I)/TA(I+II)</a:t>
            </a:r>
          </a:p>
          <a:p>
            <a:pPr marL="457200" lvl="0" indent="-457200" algn="l" rtl="0">
              <a:buFont typeface="+mj-lt"/>
              <a:buAutoNum type="arabicPeriod"/>
            </a:pPr>
            <a:r>
              <a:rPr lang="en-US" sz="2400" dirty="0" err="1" smtClean="0"/>
              <a:t>Moretanes</a:t>
            </a:r>
            <a:r>
              <a:rPr lang="en-US" sz="2400" dirty="0" smtClean="0"/>
              <a:t>/</a:t>
            </a:r>
            <a:r>
              <a:rPr lang="en-US" sz="2400" dirty="0" err="1" smtClean="0"/>
              <a:t>Hopanes</a:t>
            </a:r>
            <a:endParaRPr lang="en-US" sz="2400" dirty="0" smtClean="0"/>
          </a:p>
          <a:p>
            <a:pPr marL="457200" lvl="0" indent="-457200" algn="l" rtl="0">
              <a:buFont typeface="+mj-lt"/>
              <a:buAutoNum type="arabicPeriod"/>
            </a:pPr>
            <a:r>
              <a:rPr lang="en-US" sz="2400" dirty="0" smtClean="0"/>
              <a:t>Ts/</a:t>
            </a:r>
            <a:r>
              <a:rPr lang="en-US" sz="2400" dirty="0" err="1" smtClean="0"/>
              <a:t>Hopanes</a:t>
            </a:r>
            <a:endParaRPr lang="en-U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lvl="0" algn="l" rtl="0">
              <a:buNone/>
            </a:pPr>
            <a:r>
              <a:rPr lang="en-US" sz="8600" dirty="0" smtClean="0"/>
              <a:t>12.  C29 Ts/(C29 </a:t>
            </a:r>
            <a:r>
              <a:rPr lang="en-US" sz="8600" dirty="0" err="1" smtClean="0"/>
              <a:t>hopane</a:t>
            </a:r>
            <a:r>
              <a:rPr lang="en-US" sz="8600" dirty="0" smtClean="0"/>
              <a:t> + C29Ts)</a:t>
            </a:r>
          </a:p>
          <a:p>
            <a:pPr lvl="0" algn="l" rtl="0">
              <a:buNone/>
            </a:pPr>
            <a:r>
              <a:rPr lang="en-US" sz="8600" dirty="0" smtClean="0"/>
              <a:t>13.  (BNH/TNH)/</a:t>
            </a:r>
            <a:r>
              <a:rPr lang="en-US" sz="8600" dirty="0" err="1" smtClean="0"/>
              <a:t>hopanes</a:t>
            </a:r>
            <a:endParaRPr lang="en-US" sz="8600" dirty="0" smtClean="0"/>
          </a:p>
          <a:p>
            <a:pPr lvl="0" algn="l" rtl="0">
              <a:buNone/>
            </a:pPr>
            <a:r>
              <a:rPr lang="en-US" sz="8600" dirty="0" smtClean="0"/>
              <a:t>14.  C26 </a:t>
            </a:r>
            <a:r>
              <a:rPr lang="en-US" sz="8600" dirty="0" err="1" smtClean="0"/>
              <a:t>Triaromatic</a:t>
            </a:r>
            <a:r>
              <a:rPr lang="en-US" sz="8600" dirty="0" smtClean="0"/>
              <a:t> 20S/(20S + 20R)</a:t>
            </a:r>
          </a:p>
          <a:p>
            <a:pPr algn="l" rtl="0">
              <a:buNone/>
            </a:pPr>
            <a:r>
              <a:rPr lang="en-US" sz="8600" dirty="0" smtClean="0"/>
              <a:t>15.  Other parameters are non-biomarkers. </a:t>
            </a:r>
          </a:p>
          <a:p>
            <a:pPr algn="l" rtl="0">
              <a:buNone/>
            </a:pPr>
            <a:r>
              <a:rPr lang="en-US" sz="8600" dirty="0" smtClean="0"/>
              <a:t>Maturity parameters of oil sample can be used to assess the relative level of thermal maturity (Peter et al., 2005). The more commonly non-biomarker maturity parameters are:</a:t>
            </a:r>
          </a:p>
          <a:p>
            <a:pPr marL="1371600" lvl="0" indent="-1371600" algn="l" rtl="0">
              <a:buFont typeface="+mj-lt"/>
              <a:buAutoNum type="arabicPeriod"/>
            </a:pPr>
            <a:r>
              <a:rPr lang="en-US" sz="8600" dirty="0" err="1" smtClean="0"/>
              <a:t>Isoprenoid</a:t>
            </a:r>
            <a:r>
              <a:rPr lang="en-US" sz="8600" dirty="0" smtClean="0"/>
              <a:t>/ n-</a:t>
            </a:r>
            <a:r>
              <a:rPr lang="en-US" sz="8600" dirty="0" err="1" smtClean="0"/>
              <a:t>alkane</a:t>
            </a:r>
            <a:r>
              <a:rPr lang="en-US" sz="8600" dirty="0" smtClean="0"/>
              <a:t> ratio</a:t>
            </a:r>
          </a:p>
          <a:p>
            <a:pPr marL="1371600" lvl="0" indent="-1371600" algn="l" rtl="0">
              <a:buFont typeface="+mj-lt"/>
              <a:buAutoNum type="arabicPeriod"/>
            </a:pPr>
            <a:r>
              <a:rPr lang="en-US" sz="8600" dirty="0" smtClean="0"/>
              <a:t>Carbon preference index (CPI)</a:t>
            </a:r>
          </a:p>
          <a:p>
            <a:pPr marL="1371600" lvl="0" indent="-1371600" algn="l" rtl="0">
              <a:buFont typeface="+mj-lt"/>
              <a:buAutoNum type="arabicPeriod"/>
            </a:pPr>
            <a:r>
              <a:rPr lang="en-US" sz="8600" dirty="0" smtClean="0"/>
              <a:t>Odd-to-even predominance (OEP)</a:t>
            </a:r>
          </a:p>
          <a:p>
            <a:pPr marL="1371600" lvl="0" indent="-1371600" algn="l" rtl="0">
              <a:buFont typeface="+mj-lt"/>
              <a:buAutoNum type="arabicPeriod"/>
            </a:pPr>
            <a:r>
              <a:rPr lang="en-US" sz="8600" dirty="0" smtClean="0"/>
              <a:t>Methyl </a:t>
            </a:r>
            <a:r>
              <a:rPr lang="en-US" sz="8600" dirty="0" err="1" smtClean="0"/>
              <a:t>phenanthrene</a:t>
            </a:r>
            <a:r>
              <a:rPr lang="en-US" sz="8600" dirty="0" smtClean="0"/>
              <a:t> index</a:t>
            </a:r>
          </a:p>
          <a:p>
            <a:pPr algn="l" rtl="0"/>
            <a:r>
              <a:rPr lang="en-US" sz="8600" dirty="0" smtClean="0"/>
              <a:t>While not all of the maturity parameters will be discussed in details, it is useful to make short comment concerning most commonly used ones</a:t>
            </a:r>
            <a:endParaRPr lang="ar-IQ" sz="8600" dirty="0" smtClean="0"/>
          </a:p>
          <a:p>
            <a:pPr algn="l" rtl="0"/>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686800" cy="6172200"/>
          </a:xfrm>
        </p:spPr>
        <p:txBody>
          <a:bodyPr>
            <a:noAutofit/>
          </a:bodyPr>
          <a:lstStyle/>
          <a:p>
            <a:pPr lvl="0" algn="l" rtl="0">
              <a:buNone/>
            </a:pPr>
            <a:r>
              <a:rPr lang="en-US" sz="1800" b="1" dirty="0" smtClean="0">
                <a:solidFill>
                  <a:srgbClr val="FF0000"/>
                </a:solidFill>
              </a:rPr>
              <a:t>1. </a:t>
            </a:r>
            <a:r>
              <a:rPr lang="en-US" sz="1800" b="1" dirty="0" err="1" smtClean="0">
                <a:solidFill>
                  <a:srgbClr val="FF0000"/>
                </a:solidFill>
              </a:rPr>
              <a:t>Tricyclic</a:t>
            </a:r>
            <a:r>
              <a:rPr lang="en-US" sz="1800" b="1" dirty="0" smtClean="0">
                <a:solidFill>
                  <a:srgbClr val="FF0000"/>
                </a:solidFill>
              </a:rPr>
              <a:t> / 17</a:t>
            </a:r>
            <a:r>
              <a:rPr lang="en-US" sz="1800" b="1" dirty="0" smtClean="0">
                <a:solidFill>
                  <a:srgbClr val="FF0000"/>
                </a:solidFill>
                <a:sym typeface="Symbol"/>
              </a:rPr>
              <a:t></a:t>
            </a:r>
            <a:r>
              <a:rPr lang="en-US" sz="1800" b="1" dirty="0" smtClean="0">
                <a:solidFill>
                  <a:srgbClr val="FF0000"/>
                </a:solidFill>
              </a:rPr>
              <a:t>Hopanes (C19-C25T)/(C29-C33H)</a:t>
            </a:r>
          </a:p>
          <a:p>
            <a:pPr algn="l" rtl="0"/>
            <a:r>
              <a:rPr lang="en-US" sz="1800" b="1" dirty="0" smtClean="0">
                <a:solidFill>
                  <a:srgbClr val="FF0000"/>
                </a:solidFill>
              </a:rPr>
              <a:t>The </a:t>
            </a:r>
            <a:r>
              <a:rPr lang="en-US" sz="1800" b="1" dirty="0" err="1" smtClean="0">
                <a:solidFill>
                  <a:srgbClr val="FF0000"/>
                </a:solidFill>
              </a:rPr>
              <a:t>increaseing</a:t>
            </a:r>
            <a:r>
              <a:rPr lang="en-US" sz="1800" b="1" dirty="0" smtClean="0">
                <a:solidFill>
                  <a:srgbClr val="FF0000"/>
                </a:solidFill>
              </a:rPr>
              <a:t> of </a:t>
            </a:r>
            <a:r>
              <a:rPr lang="en-US" sz="1800" b="1" dirty="0" err="1" smtClean="0">
                <a:solidFill>
                  <a:srgbClr val="FF0000"/>
                </a:solidFill>
              </a:rPr>
              <a:t>tricyclics</a:t>
            </a:r>
            <a:r>
              <a:rPr lang="en-US" sz="1800" b="1" dirty="0" smtClean="0">
                <a:solidFill>
                  <a:srgbClr val="FF0000"/>
                </a:solidFill>
              </a:rPr>
              <a:t>/17</a:t>
            </a:r>
            <a:r>
              <a:rPr lang="en-US" sz="1800" b="1" dirty="0" smtClean="0">
                <a:solidFill>
                  <a:srgbClr val="FF0000"/>
                </a:solidFill>
                <a:sym typeface="Symbol"/>
              </a:rPr>
              <a:t></a:t>
            </a:r>
            <a:r>
              <a:rPr lang="en-US" sz="1800" b="1" dirty="0" smtClean="0">
                <a:solidFill>
                  <a:srgbClr val="FF0000"/>
                </a:solidFill>
              </a:rPr>
              <a:t>H-ratio </a:t>
            </a:r>
            <a:r>
              <a:rPr lang="en-US" sz="1800" b="1" dirty="0" smtClean="0"/>
              <a:t>leads to </a:t>
            </a:r>
            <a:r>
              <a:rPr lang="en-US" sz="1800" b="1" dirty="0" smtClean="0">
                <a:solidFill>
                  <a:srgbClr val="FF0000"/>
                </a:solidFill>
              </a:rPr>
              <a:t>increase oil thermal maturity </a:t>
            </a:r>
            <a:r>
              <a:rPr lang="en-US" sz="1800" b="1" dirty="0" smtClean="0"/>
              <a:t>(Seifert and </a:t>
            </a:r>
            <a:r>
              <a:rPr lang="en-US" sz="1800" b="1" dirty="0" err="1" smtClean="0"/>
              <a:t>Moldowan</a:t>
            </a:r>
            <a:r>
              <a:rPr lang="en-US" sz="1800" b="1" dirty="0" smtClean="0"/>
              <a:t>, 1978). From Table (4-2 a) it is obvious that this ratio for all samples of crude oil is high indicating that oils are mature. </a:t>
            </a:r>
          </a:p>
          <a:p>
            <a:pPr lvl="0" algn="l" rtl="0">
              <a:buNone/>
            </a:pPr>
            <a:r>
              <a:rPr lang="en-US" sz="1800" b="1" dirty="0" smtClean="0">
                <a:solidFill>
                  <a:srgbClr val="FF0000"/>
                </a:solidFill>
              </a:rPr>
              <a:t>2. 22S/(22S+22R)</a:t>
            </a:r>
          </a:p>
          <a:p>
            <a:pPr algn="l" rtl="0"/>
            <a:r>
              <a:rPr lang="en-US" sz="1800" b="1" dirty="0" err="1" smtClean="0">
                <a:solidFill>
                  <a:srgbClr val="FF0000"/>
                </a:solidFill>
              </a:rPr>
              <a:t>Homohopane</a:t>
            </a:r>
            <a:r>
              <a:rPr lang="en-US" sz="1800" b="1" dirty="0" smtClean="0">
                <a:solidFill>
                  <a:srgbClr val="FF0000"/>
                </a:solidFill>
              </a:rPr>
              <a:t> </a:t>
            </a:r>
            <a:r>
              <a:rPr lang="en-US" sz="1800" b="1" dirty="0" err="1" smtClean="0">
                <a:solidFill>
                  <a:srgbClr val="FF0000"/>
                </a:solidFill>
              </a:rPr>
              <a:t>isomerization</a:t>
            </a:r>
            <a:r>
              <a:rPr lang="en-US" sz="1800" b="1" dirty="0" smtClean="0">
                <a:solidFill>
                  <a:srgbClr val="FF0000"/>
                </a:solidFill>
              </a:rPr>
              <a:t> </a:t>
            </a:r>
            <a:r>
              <a:rPr lang="en-US" sz="1800" b="1" dirty="0" smtClean="0"/>
              <a:t>typically using the </a:t>
            </a:r>
            <a:r>
              <a:rPr lang="en-US" sz="1800" b="1" dirty="0" smtClean="0">
                <a:solidFill>
                  <a:srgbClr val="FF0000"/>
                </a:solidFill>
              </a:rPr>
              <a:t>C31 or C32 </a:t>
            </a:r>
            <a:r>
              <a:rPr lang="en-US" sz="1800" b="1" dirty="0" err="1" smtClean="0"/>
              <a:t>homologs</a:t>
            </a:r>
            <a:r>
              <a:rPr lang="en-US" sz="1800" b="1" dirty="0" smtClean="0"/>
              <a:t> the 22S/(22S+22R) ratio rises from 0 to 0.6 (0.57 – 0.62 = equilibrium) (Seifert and </a:t>
            </a:r>
            <a:r>
              <a:rPr lang="en-US" sz="1800" b="1" dirty="0" err="1" smtClean="0"/>
              <a:t>Moldowan</a:t>
            </a:r>
            <a:r>
              <a:rPr lang="en-US" sz="1800" b="1" dirty="0" smtClean="0"/>
              <a:t>, 1980). During maturation the range of ratio </a:t>
            </a:r>
            <a:r>
              <a:rPr lang="en-US" sz="1800" b="1" dirty="0" smtClean="0">
                <a:solidFill>
                  <a:srgbClr val="FF0000"/>
                </a:solidFill>
              </a:rPr>
              <a:t>(0.5 – 0.54</a:t>
            </a:r>
            <a:r>
              <a:rPr lang="en-US" sz="1800" b="1" dirty="0" smtClean="0"/>
              <a:t>) has barely entered </a:t>
            </a:r>
            <a:r>
              <a:rPr lang="en-US" sz="1800" b="1" dirty="0" smtClean="0">
                <a:solidFill>
                  <a:srgbClr val="FF0000"/>
                </a:solidFill>
              </a:rPr>
              <a:t>oil generation</a:t>
            </a:r>
            <a:r>
              <a:rPr lang="en-US" sz="1800" b="1" dirty="0" smtClean="0"/>
              <a:t>, while ratios in the range (</a:t>
            </a:r>
            <a:r>
              <a:rPr lang="en-US" sz="1800" b="1" dirty="0" smtClean="0">
                <a:solidFill>
                  <a:srgbClr val="FF0000"/>
                </a:solidFill>
              </a:rPr>
              <a:t>0.57-0.62</a:t>
            </a:r>
            <a:r>
              <a:rPr lang="en-US" sz="1800" b="1" dirty="0" smtClean="0"/>
              <a:t>) indicate that the main phase of </a:t>
            </a:r>
            <a:r>
              <a:rPr lang="en-US" sz="1800" b="1" dirty="0" smtClean="0">
                <a:solidFill>
                  <a:srgbClr val="FF0000"/>
                </a:solidFill>
              </a:rPr>
              <a:t>oils generation </a:t>
            </a:r>
            <a:r>
              <a:rPr lang="en-US" sz="1800" b="1" dirty="0" smtClean="0"/>
              <a:t>has been </a:t>
            </a:r>
            <a:r>
              <a:rPr lang="en-US" sz="1800" b="1" dirty="0" smtClean="0">
                <a:solidFill>
                  <a:srgbClr val="FF0000"/>
                </a:solidFill>
              </a:rPr>
              <a:t>reached or surpassed </a:t>
            </a:r>
            <a:r>
              <a:rPr lang="en-US" sz="1800" b="1" dirty="0" smtClean="0"/>
              <a:t>(Peters et al., 2005). The values of 22S/(22S+22R) for C31 and C32 in Table (4-2) for all samples of crude oil and oil extracts indicate that oil of the study area is above early oil generation. </a:t>
            </a:r>
          </a:p>
          <a:p>
            <a:pPr lvl="0" algn="l" rtl="0">
              <a:buNone/>
            </a:pPr>
            <a:r>
              <a:rPr lang="en-US" sz="1800" b="1" dirty="0" smtClean="0">
                <a:solidFill>
                  <a:srgbClr val="FF0000"/>
                </a:solidFill>
              </a:rPr>
              <a:t>3. Ts/(</a:t>
            </a:r>
            <a:r>
              <a:rPr lang="en-US" sz="1800" b="1" dirty="0" err="1" smtClean="0">
                <a:solidFill>
                  <a:srgbClr val="FF0000"/>
                </a:solidFill>
              </a:rPr>
              <a:t>Ts+Tm</a:t>
            </a:r>
            <a:r>
              <a:rPr lang="en-US" sz="1800" b="1" dirty="0" smtClean="0">
                <a:solidFill>
                  <a:srgbClr val="FF0000"/>
                </a:solidFill>
              </a:rPr>
              <a:t>)</a:t>
            </a:r>
          </a:p>
          <a:p>
            <a:pPr algn="l" rtl="0"/>
            <a:r>
              <a:rPr lang="en-US" sz="1800" b="1" dirty="0" smtClean="0"/>
              <a:t>Thermal parameter based on relative stability of </a:t>
            </a:r>
            <a:r>
              <a:rPr lang="en-US" sz="1800" b="1" dirty="0" smtClean="0">
                <a:solidFill>
                  <a:srgbClr val="FF0000"/>
                </a:solidFill>
              </a:rPr>
              <a:t>C27 </a:t>
            </a:r>
            <a:r>
              <a:rPr lang="en-US" sz="1800" b="1" dirty="0" err="1" smtClean="0">
                <a:solidFill>
                  <a:srgbClr val="FF0000"/>
                </a:solidFill>
              </a:rPr>
              <a:t>hopanes</a:t>
            </a:r>
            <a:r>
              <a:rPr lang="en-US" sz="1800" b="1" dirty="0" smtClean="0">
                <a:solidFill>
                  <a:srgbClr val="FF0000"/>
                </a:solidFill>
              </a:rPr>
              <a:t> </a:t>
            </a:r>
            <a:r>
              <a:rPr lang="en-US" sz="1800" b="1" dirty="0" smtClean="0"/>
              <a:t>applicable over the range immature to mature to </a:t>
            </a:r>
            <a:r>
              <a:rPr lang="en-US" sz="1800" b="1" dirty="0" err="1" smtClean="0"/>
              <a:t>postmature</a:t>
            </a:r>
            <a:r>
              <a:rPr lang="en-US" sz="1800" b="1" dirty="0" smtClean="0"/>
              <a:t>, but with strong dependence on source, also expressed as Ts/Tm (Peters et al., 2005). </a:t>
            </a:r>
            <a:r>
              <a:rPr lang="en-US" sz="1800" b="1" dirty="0" smtClean="0">
                <a:solidFill>
                  <a:srgbClr val="FF0000"/>
                </a:solidFill>
              </a:rPr>
              <a:t>Ts </a:t>
            </a:r>
            <a:r>
              <a:rPr lang="en-US" sz="1800" b="1" dirty="0" smtClean="0"/>
              <a:t>is </a:t>
            </a:r>
            <a:r>
              <a:rPr lang="en-US" sz="1800" b="1" dirty="0" smtClean="0">
                <a:solidFill>
                  <a:srgbClr val="FF0000"/>
                </a:solidFill>
              </a:rPr>
              <a:t>more stable than Tm </a:t>
            </a:r>
            <a:r>
              <a:rPr lang="en-US" sz="1800" b="1" dirty="0" smtClean="0"/>
              <a:t>and degrades less during </a:t>
            </a:r>
            <a:r>
              <a:rPr lang="en-US" sz="1800" b="1" dirty="0" err="1" smtClean="0"/>
              <a:t>diagenesis</a:t>
            </a:r>
            <a:r>
              <a:rPr lang="en-US" sz="1800" b="1" dirty="0" smtClean="0"/>
              <a:t> and </a:t>
            </a:r>
            <a:r>
              <a:rPr lang="en-US" sz="1800" b="1" dirty="0" err="1" smtClean="0"/>
              <a:t>catagenesis</a:t>
            </a:r>
            <a:r>
              <a:rPr lang="en-US" sz="1800" b="1" dirty="0" smtClean="0"/>
              <a:t>. Thus, the ratio is an indicator of the maturity of the rock (</a:t>
            </a:r>
            <a:r>
              <a:rPr lang="en-US" sz="1800" b="1" dirty="0" err="1" smtClean="0"/>
              <a:t>Isaken</a:t>
            </a:r>
            <a:r>
              <a:rPr lang="en-US" sz="1800" b="1" dirty="0" smtClean="0"/>
              <a:t>, 2004). </a:t>
            </a:r>
          </a:p>
          <a:p>
            <a:pPr algn="l" rtl="0"/>
            <a:r>
              <a:rPr lang="en-US" sz="1800" b="1" dirty="0" smtClean="0"/>
              <a:t>As seen from Table (4-2) and Fig. (4-10 a, b) value of Ts/Tm of all samples of crude oils and oil extracts are moderate to high maturity. </a:t>
            </a:r>
          </a:p>
          <a:p>
            <a:pPr algn="l" rtl="0"/>
            <a:endParaRPr lang="ar-IQ"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563157" y="346595"/>
            <a:ext cx="8017685" cy="616481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686800" cy="6248400"/>
          </a:xfrm>
        </p:spPr>
        <p:txBody>
          <a:bodyPr>
            <a:noAutofit/>
          </a:bodyPr>
          <a:lstStyle/>
          <a:p>
            <a:pPr lvl="0" algn="l" rtl="0">
              <a:buNone/>
            </a:pPr>
            <a:r>
              <a:rPr lang="en-US" sz="2000" b="1" dirty="0" smtClean="0">
                <a:solidFill>
                  <a:srgbClr val="FF0000"/>
                </a:solidFill>
              </a:rPr>
              <a:t>4. 18</a:t>
            </a:r>
            <a:r>
              <a:rPr lang="en-US" sz="2000" b="1" dirty="0" smtClean="0">
                <a:solidFill>
                  <a:srgbClr val="FF0000"/>
                </a:solidFill>
                <a:sym typeface="Symbol"/>
              </a:rPr>
              <a:t></a:t>
            </a:r>
            <a:r>
              <a:rPr lang="en-US" sz="2000" b="1" dirty="0" smtClean="0">
                <a:solidFill>
                  <a:srgbClr val="FF0000"/>
                </a:solidFill>
              </a:rPr>
              <a:t>/(</a:t>
            </a:r>
            <a:r>
              <a:rPr lang="en-US" sz="2000" b="1" dirty="0" smtClean="0">
                <a:solidFill>
                  <a:srgbClr val="FF0000"/>
                </a:solidFill>
                <a:sym typeface="Symbol"/>
              </a:rPr>
              <a:t></a:t>
            </a:r>
            <a:r>
              <a:rPr lang="en-US" sz="2000" b="1" dirty="0" smtClean="0">
                <a:solidFill>
                  <a:srgbClr val="FF0000"/>
                </a:solidFill>
              </a:rPr>
              <a:t>+</a:t>
            </a:r>
            <a:r>
              <a:rPr lang="en-US" sz="2000" b="1" dirty="0" smtClean="0">
                <a:solidFill>
                  <a:srgbClr val="FF0000"/>
                </a:solidFill>
                <a:sym typeface="Symbol"/>
              </a:rPr>
              <a:t></a:t>
            </a:r>
            <a:r>
              <a:rPr lang="en-US" sz="2000" b="1" dirty="0" smtClean="0">
                <a:solidFill>
                  <a:srgbClr val="FF0000"/>
                </a:solidFill>
              </a:rPr>
              <a:t>)- </a:t>
            </a:r>
            <a:r>
              <a:rPr lang="en-US" sz="2000" b="1" dirty="0" err="1" smtClean="0">
                <a:solidFill>
                  <a:srgbClr val="FF0000"/>
                </a:solidFill>
              </a:rPr>
              <a:t>oleananes</a:t>
            </a:r>
            <a:r>
              <a:rPr lang="en-US" sz="2000" b="1" dirty="0" smtClean="0">
                <a:solidFill>
                  <a:srgbClr val="FF0000"/>
                </a:solidFill>
              </a:rPr>
              <a:t> and </a:t>
            </a:r>
            <a:r>
              <a:rPr lang="en-US" sz="2000" b="1" dirty="0" err="1" smtClean="0">
                <a:solidFill>
                  <a:srgbClr val="FF0000"/>
                </a:solidFill>
              </a:rPr>
              <a:t>oleanane</a:t>
            </a:r>
            <a:r>
              <a:rPr lang="en-US" sz="2000" b="1" dirty="0" smtClean="0">
                <a:solidFill>
                  <a:srgbClr val="FF0000"/>
                </a:solidFill>
              </a:rPr>
              <a:t> index (immature to early mature range) </a:t>
            </a:r>
            <a:endParaRPr lang="en-US" sz="2000" dirty="0" smtClean="0">
              <a:solidFill>
                <a:srgbClr val="FF0000"/>
              </a:solidFill>
            </a:endParaRPr>
          </a:p>
          <a:p>
            <a:pPr algn="l" rtl="0"/>
            <a:r>
              <a:rPr lang="en-US" sz="2000" dirty="0" smtClean="0"/>
              <a:t>There is no </a:t>
            </a:r>
            <a:r>
              <a:rPr lang="en-US" sz="2000" dirty="0" err="1" smtClean="0"/>
              <a:t>oleananes</a:t>
            </a:r>
            <a:r>
              <a:rPr lang="en-US" sz="2000" dirty="0" smtClean="0"/>
              <a:t> in all samples of crude oils and rock extracts. </a:t>
            </a:r>
          </a:p>
          <a:p>
            <a:pPr lvl="0" algn="l" rtl="0">
              <a:buNone/>
            </a:pPr>
            <a:r>
              <a:rPr lang="en-US" sz="2000" b="1" dirty="0" smtClean="0">
                <a:solidFill>
                  <a:srgbClr val="FF0000"/>
                </a:solidFill>
              </a:rPr>
              <a:t>5. 20S/(20S+20R) </a:t>
            </a:r>
            <a:r>
              <a:rPr lang="en-US" sz="2000" b="1" dirty="0" err="1" smtClean="0">
                <a:solidFill>
                  <a:srgbClr val="FF0000"/>
                </a:solidFill>
              </a:rPr>
              <a:t>Isomerization</a:t>
            </a:r>
            <a:endParaRPr lang="en-US" sz="2000" dirty="0" smtClean="0">
              <a:solidFill>
                <a:srgbClr val="FF0000"/>
              </a:solidFill>
            </a:endParaRPr>
          </a:p>
          <a:p>
            <a:pPr algn="l" rtl="0"/>
            <a:r>
              <a:rPr lang="en-US" sz="2000" dirty="0" err="1" smtClean="0"/>
              <a:t>Steranes</a:t>
            </a:r>
            <a:r>
              <a:rPr lang="en-US" sz="2000" dirty="0" smtClean="0"/>
              <a:t> – </a:t>
            </a:r>
            <a:r>
              <a:rPr lang="en-US" sz="2000" dirty="0" err="1" smtClean="0"/>
              <a:t>isomerization</a:t>
            </a:r>
            <a:r>
              <a:rPr lang="en-US" sz="2000" dirty="0" smtClean="0"/>
              <a:t> </a:t>
            </a:r>
            <a:r>
              <a:rPr lang="en-US" sz="2000" dirty="0" err="1" smtClean="0"/>
              <a:t>stereochemical</a:t>
            </a:r>
            <a:r>
              <a:rPr lang="en-US" sz="2000" dirty="0" smtClean="0"/>
              <a:t> conversions between biological and geological configuration at several a symmetric centers, which are used as an </a:t>
            </a:r>
            <a:r>
              <a:rPr lang="en-US" sz="2000" dirty="0" err="1" smtClean="0"/>
              <a:t>indicatorof</a:t>
            </a:r>
            <a:r>
              <a:rPr lang="en-US" sz="2000" dirty="0" smtClean="0"/>
              <a:t> thermal maturity includes </a:t>
            </a:r>
            <a:r>
              <a:rPr lang="en-US" sz="2000" dirty="0" smtClean="0">
                <a:solidFill>
                  <a:srgbClr val="FF0000"/>
                </a:solidFill>
              </a:rPr>
              <a:t>20S/(20S+20R) and </a:t>
            </a:r>
            <a:r>
              <a:rPr lang="en-US" sz="2000" dirty="0" smtClean="0">
                <a:solidFill>
                  <a:srgbClr val="FF0000"/>
                </a:solidFill>
                <a:sym typeface="Symbol"/>
              </a:rPr>
              <a:t></a:t>
            </a:r>
            <a:r>
              <a:rPr lang="en-US" sz="2000" dirty="0" smtClean="0">
                <a:solidFill>
                  <a:srgbClr val="FF0000"/>
                </a:solidFill>
              </a:rPr>
              <a:t>/(</a:t>
            </a:r>
            <a:r>
              <a:rPr lang="en-US" sz="2000" dirty="0" smtClean="0">
                <a:solidFill>
                  <a:srgbClr val="FF0000"/>
                </a:solidFill>
                <a:sym typeface="Symbol"/>
              </a:rPr>
              <a:t></a:t>
            </a:r>
            <a:r>
              <a:rPr lang="en-US" sz="2000" dirty="0" smtClean="0">
                <a:solidFill>
                  <a:srgbClr val="FF0000"/>
                </a:solidFill>
              </a:rPr>
              <a:t>+</a:t>
            </a:r>
            <a:r>
              <a:rPr lang="en-US" sz="2000" dirty="0" smtClean="0">
                <a:solidFill>
                  <a:srgbClr val="FF0000"/>
                </a:solidFill>
                <a:sym typeface="Symbol"/>
              </a:rPr>
              <a:t></a:t>
            </a:r>
            <a:r>
              <a:rPr lang="en-US" sz="2000" dirty="0" smtClean="0">
                <a:solidFill>
                  <a:srgbClr val="FF0000"/>
                </a:solidFill>
              </a:rPr>
              <a:t>) </a:t>
            </a:r>
            <a:r>
              <a:rPr lang="en-US" sz="2000" dirty="0" smtClean="0"/>
              <a:t>parameters (Peters et al., 2005). </a:t>
            </a:r>
            <a:r>
              <a:rPr lang="en-US" sz="2000" dirty="0" err="1" smtClean="0"/>
              <a:t>Isomerization</a:t>
            </a:r>
            <a:r>
              <a:rPr lang="en-US" sz="2000" dirty="0" smtClean="0"/>
              <a:t> at C-20 in the </a:t>
            </a:r>
            <a:r>
              <a:rPr lang="en-US" sz="2000" dirty="0" smtClean="0">
                <a:solidFill>
                  <a:srgbClr val="FF0000"/>
                </a:solidFill>
              </a:rPr>
              <a:t>C29 5</a:t>
            </a:r>
            <a:r>
              <a:rPr lang="en-US" sz="2000" dirty="0" smtClean="0">
                <a:solidFill>
                  <a:srgbClr val="FF0000"/>
                </a:solidFill>
                <a:sym typeface="Symbol"/>
              </a:rPr>
              <a:t></a:t>
            </a:r>
            <a:r>
              <a:rPr lang="en-US" sz="2000" dirty="0" smtClean="0">
                <a:solidFill>
                  <a:srgbClr val="FF0000"/>
                </a:solidFill>
              </a:rPr>
              <a:t>, 14</a:t>
            </a:r>
            <a:r>
              <a:rPr lang="en-US" sz="2000" dirty="0" smtClean="0">
                <a:solidFill>
                  <a:srgbClr val="FF0000"/>
                </a:solidFill>
                <a:sym typeface="Symbol"/>
              </a:rPr>
              <a:t></a:t>
            </a:r>
            <a:r>
              <a:rPr lang="en-US" sz="2000" dirty="0" smtClean="0">
                <a:solidFill>
                  <a:srgbClr val="FF0000"/>
                </a:solidFill>
              </a:rPr>
              <a:t>, 17</a:t>
            </a:r>
            <a:r>
              <a:rPr lang="en-US" sz="2000" dirty="0" smtClean="0">
                <a:solidFill>
                  <a:srgbClr val="FF0000"/>
                </a:solidFill>
                <a:sym typeface="Symbol"/>
              </a:rPr>
              <a:t></a:t>
            </a:r>
            <a:r>
              <a:rPr lang="en-US" sz="2000" dirty="0" smtClean="0">
                <a:solidFill>
                  <a:srgbClr val="FF0000"/>
                </a:solidFill>
              </a:rPr>
              <a:t>(H)-</a:t>
            </a:r>
            <a:r>
              <a:rPr lang="en-US" sz="2000" dirty="0" err="1" smtClean="0">
                <a:solidFill>
                  <a:srgbClr val="FF0000"/>
                </a:solidFill>
              </a:rPr>
              <a:t>steranes</a:t>
            </a:r>
            <a:r>
              <a:rPr lang="en-US" sz="2000" dirty="0" smtClean="0">
                <a:solidFill>
                  <a:srgbClr val="FF0000"/>
                </a:solidFill>
              </a:rPr>
              <a:t> causes 20S/(20S+20R) to rise </a:t>
            </a:r>
            <a:r>
              <a:rPr lang="en-US" sz="2000" dirty="0" smtClean="0"/>
              <a:t>from to approximately </a:t>
            </a:r>
            <a:r>
              <a:rPr lang="en-US" sz="2000" dirty="0" smtClean="0">
                <a:solidFill>
                  <a:srgbClr val="FF0000"/>
                </a:solidFill>
              </a:rPr>
              <a:t>0.5 (0.52-0.55 = equilibrium) with increasing thermal maturity</a:t>
            </a:r>
            <a:r>
              <a:rPr lang="en-US" sz="2000" dirty="0" smtClean="0"/>
              <a:t> (Seifert and </a:t>
            </a:r>
            <a:r>
              <a:rPr lang="en-US" sz="2000" dirty="0" err="1" smtClean="0"/>
              <a:t>Moldowan</a:t>
            </a:r>
            <a:r>
              <a:rPr lang="en-US" sz="2000" dirty="0" smtClean="0"/>
              <a:t>, 1986). The ratio of </a:t>
            </a:r>
            <a:r>
              <a:rPr lang="en-US" sz="2000" dirty="0" err="1" smtClean="0"/>
              <a:t>steranes</a:t>
            </a:r>
            <a:r>
              <a:rPr lang="en-US" sz="2000" dirty="0" smtClean="0"/>
              <a:t> </a:t>
            </a:r>
            <a:r>
              <a:rPr lang="en-US" sz="2000" dirty="0" err="1" smtClean="0"/>
              <a:t>isomerization</a:t>
            </a:r>
            <a:r>
              <a:rPr lang="en-US" sz="2000" dirty="0" smtClean="0"/>
              <a:t> ranges between (0.47 – 0.73) that at or above peak oil generation in all sample of crude oils and medium to high maturity oils.</a:t>
            </a:r>
          </a:p>
          <a:p>
            <a:pPr lvl="0" algn="l" rtl="0">
              <a:buNone/>
            </a:pPr>
            <a:r>
              <a:rPr lang="en-US" sz="2000" b="1" dirty="0" smtClean="0">
                <a:solidFill>
                  <a:srgbClr val="FF0000"/>
                </a:solidFill>
              </a:rPr>
              <a:t>6. Ts/</a:t>
            </a:r>
            <a:r>
              <a:rPr lang="en-US" sz="2000" b="1" dirty="0" err="1" smtClean="0">
                <a:solidFill>
                  <a:srgbClr val="FF0000"/>
                </a:solidFill>
              </a:rPr>
              <a:t>Hopane</a:t>
            </a:r>
            <a:endParaRPr lang="en-US" sz="2000" dirty="0" smtClean="0">
              <a:solidFill>
                <a:srgbClr val="FF0000"/>
              </a:solidFill>
            </a:endParaRPr>
          </a:p>
          <a:p>
            <a:pPr algn="l" rtl="0"/>
            <a:r>
              <a:rPr lang="en-US" sz="2000" dirty="0" err="1" smtClean="0"/>
              <a:t>Volkman</a:t>
            </a:r>
            <a:r>
              <a:rPr lang="en-US" sz="2000" dirty="0" smtClean="0"/>
              <a:t> et al. (1983) proposed </a:t>
            </a:r>
            <a:r>
              <a:rPr lang="en-US" sz="2000" dirty="0" smtClean="0">
                <a:solidFill>
                  <a:srgbClr val="FF0000"/>
                </a:solidFill>
              </a:rPr>
              <a:t>Ts/(C30 17</a:t>
            </a:r>
            <a:r>
              <a:rPr lang="en-US" sz="2000" dirty="0" smtClean="0">
                <a:solidFill>
                  <a:srgbClr val="FF0000"/>
                </a:solidFill>
                <a:sym typeface="Symbol"/>
              </a:rPr>
              <a:t></a:t>
            </a:r>
            <a:r>
              <a:rPr lang="en-US" sz="2000" dirty="0" smtClean="0">
                <a:solidFill>
                  <a:srgbClr val="FF0000"/>
                </a:solidFill>
              </a:rPr>
              <a:t>-H) </a:t>
            </a:r>
            <a:r>
              <a:rPr lang="en-US" sz="2000" dirty="0" smtClean="0"/>
              <a:t>as a maturity parameter for every mature oils and condensates. All samples of crude oils have Ts/H values ranges from (0.08-0.15) indicating early to peak oil generation except one 0.24 (</a:t>
            </a:r>
            <a:r>
              <a:rPr lang="en-US" sz="2000" dirty="0" err="1" smtClean="0"/>
              <a:t>Zubair</a:t>
            </a:r>
            <a:r>
              <a:rPr lang="en-US" sz="2000" dirty="0" smtClean="0"/>
              <a:t> Formation in NR-1) at above peak oil generation (Table 4-2). The rock extracts of the study area have value of Ts/H between peak oil generation to above peak oil.   </a:t>
            </a:r>
          </a:p>
          <a:p>
            <a:pPr lvl="0" algn="l" rtl="0"/>
            <a:endParaRPr lang="en-US" sz="2000" dirty="0" smtClean="0"/>
          </a:p>
          <a:p>
            <a:pPr algn="l" rtl="0"/>
            <a:endParaRPr lang="ar-IQ"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791200"/>
          </a:xfrm>
        </p:spPr>
        <p:txBody>
          <a:bodyPr>
            <a:noAutofit/>
          </a:bodyPr>
          <a:lstStyle/>
          <a:p>
            <a:pPr lvl="0" algn="l" rtl="0">
              <a:buNone/>
            </a:pPr>
            <a:r>
              <a:rPr lang="en-US" sz="2000" b="1" dirty="0" smtClean="0">
                <a:solidFill>
                  <a:srgbClr val="FF0000"/>
                </a:solidFill>
              </a:rPr>
              <a:t>7. </a:t>
            </a:r>
            <a:r>
              <a:rPr lang="en-US" sz="2000" b="1" dirty="0" err="1" smtClean="0">
                <a:solidFill>
                  <a:srgbClr val="FF0000"/>
                </a:solidFill>
              </a:rPr>
              <a:t>Moretanes</a:t>
            </a:r>
            <a:r>
              <a:rPr lang="en-US" sz="2000" b="1" dirty="0" smtClean="0">
                <a:solidFill>
                  <a:srgbClr val="FF0000"/>
                </a:solidFill>
              </a:rPr>
              <a:t>/</a:t>
            </a:r>
            <a:r>
              <a:rPr lang="en-US" sz="2000" b="1" dirty="0" err="1" smtClean="0">
                <a:solidFill>
                  <a:srgbClr val="FF0000"/>
                </a:solidFill>
              </a:rPr>
              <a:t>hopanes</a:t>
            </a:r>
            <a:endParaRPr lang="en-US" sz="2000" dirty="0" smtClean="0">
              <a:solidFill>
                <a:srgbClr val="FF0000"/>
              </a:solidFill>
            </a:endParaRPr>
          </a:p>
          <a:p>
            <a:pPr algn="l" rtl="0"/>
            <a:r>
              <a:rPr lang="en-US" sz="2000" dirty="0" smtClean="0"/>
              <a:t>High specificity for immature to early oil generation using </a:t>
            </a:r>
            <a:r>
              <a:rPr lang="en-US" sz="2000" dirty="0" smtClean="0">
                <a:solidFill>
                  <a:srgbClr val="FF0000"/>
                </a:solidFill>
              </a:rPr>
              <a:t>C29 or C30 </a:t>
            </a:r>
            <a:r>
              <a:rPr lang="en-US" sz="2000" dirty="0" err="1" smtClean="0"/>
              <a:t>homologs</a:t>
            </a:r>
            <a:r>
              <a:rPr lang="en-US" sz="2000" dirty="0" smtClean="0"/>
              <a:t> (Peters et al., 2005). The </a:t>
            </a:r>
            <a:r>
              <a:rPr lang="en-US" sz="2000" dirty="0" smtClean="0">
                <a:solidFill>
                  <a:srgbClr val="FF0000"/>
                </a:solidFill>
              </a:rPr>
              <a:t>17</a:t>
            </a:r>
            <a:r>
              <a:rPr lang="en-US" sz="2000" dirty="0" smtClean="0">
                <a:solidFill>
                  <a:srgbClr val="FF0000"/>
                </a:solidFill>
                <a:sym typeface="Symbol"/>
              </a:rPr>
              <a:t></a:t>
            </a:r>
            <a:r>
              <a:rPr lang="en-US" sz="2000" dirty="0" smtClean="0">
                <a:solidFill>
                  <a:srgbClr val="FF0000"/>
                </a:solidFill>
              </a:rPr>
              <a:t>, 21</a:t>
            </a:r>
            <a:r>
              <a:rPr lang="en-US" sz="2000" dirty="0" smtClean="0">
                <a:solidFill>
                  <a:srgbClr val="FF0000"/>
                </a:solidFill>
                <a:sym typeface="Symbol"/>
              </a:rPr>
              <a:t></a:t>
            </a:r>
            <a:r>
              <a:rPr lang="en-US" sz="2000" dirty="0" smtClean="0">
                <a:solidFill>
                  <a:srgbClr val="FF0000"/>
                </a:solidFill>
              </a:rPr>
              <a:t>(H)-</a:t>
            </a:r>
            <a:r>
              <a:rPr lang="en-US" sz="2000" dirty="0" err="1" smtClean="0">
                <a:solidFill>
                  <a:srgbClr val="FF0000"/>
                </a:solidFill>
              </a:rPr>
              <a:t>moretanes</a:t>
            </a:r>
            <a:r>
              <a:rPr lang="en-US" sz="2000" dirty="0" smtClean="0">
                <a:solidFill>
                  <a:srgbClr val="FF0000"/>
                </a:solidFill>
              </a:rPr>
              <a:t> </a:t>
            </a:r>
            <a:r>
              <a:rPr lang="en-US" sz="2000" dirty="0" smtClean="0"/>
              <a:t>are thermally </a:t>
            </a:r>
            <a:r>
              <a:rPr lang="en-US" sz="2000" dirty="0" smtClean="0">
                <a:solidFill>
                  <a:srgbClr val="FF0000"/>
                </a:solidFill>
              </a:rPr>
              <a:t>less stable </a:t>
            </a:r>
            <a:r>
              <a:rPr lang="en-US" sz="2000" dirty="0" smtClean="0"/>
              <a:t>than the </a:t>
            </a:r>
            <a:r>
              <a:rPr lang="en-US" sz="2000" dirty="0" smtClean="0">
                <a:solidFill>
                  <a:srgbClr val="FF0000"/>
                </a:solidFill>
              </a:rPr>
              <a:t>17</a:t>
            </a:r>
            <a:r>
              <a:rPr lang="en-US" sz="2000" dirty="0" smtClean="0">
                <a:solidFill>
                  <a:srgbClr val="FF0000"/>
                </a:solidFill>
                <a:sym typeface="Symbol"/>
              </a:rPr>
              <a:t></a:t>
            </a:r>
            <a:r>
              <a:rPr lang="en-US" sz="2000" dirty="0" smtClean="0">
                <a:solidFill>
                  <a:srgbClr val="FF0000"/>
                </a:solidFill>
              </a:rPr>
              <a:t>, 21</a:t>
            </a:r>
            <a:r>
              <a:rPr lang="en-US" sz="2000" dirty="0" smtClean="0">
                <a:solidFill>
                  <a:srgbClr val="FF0000"/>
                </a:solidFill>
                <a:sym typeface="Symbol"/>
              </a:rPr>
              <a:t></a:t>
            </a:r>
            <a:r>
              <a:rPr lang="en-US" sz="2000" dirty="0" smtClean="0">
                <a:solidFill>
                  <a:srgbClr val="FF0000"/>
                </a:solidFill>
              </a:rPr>
              <a:t>(H)-</a:t>
            </a:r>
            <a:r>
              <a:rPr lang="en-US" sz="2000" dirty="0" err="1" smtClean="0">
                <a:solidFill>
                  <a:srgbClr val="FF0000"/>
                </a:solidFill>
              </a:rPr>
              <a:t>hopanes</a:t>
            </a:r>
            <a:r>
              <a:rPr lang="en-US" sz="2000" dirty="0" smtClean="0">
                <a:solidFill>
                  <a:srgbClr val="FF0000"/>
                </a:solidFill>
              </a:rPr>
              <a:t> </a:t>
            </a:r>
            <a:r>
              <a:rPr lang="en-US" sz="2000" dirty="0" smtClean="0"/>
              <a:t>and be abundance of the </a:t>
            </a:r>
            <a:r>
              <a:rPr lang="en-US" sz="2000" dirty="0" smtClean="0">
                <a:solidFill>
                  <a:srgbClr val="FF0000"/>
                </a:solidFill>
              </a:rPr>
              <a:t>C29 and C30 </a:t>
            </a:r>
            <a:r>
              <a:rPr lang="en-US" sz="2000" dirty="0" err="1" smtClean="0">
                <a:solidFill>
                  <a:srgbClr val="FF0000"/>
                </a:solidFill>
              </a:rPr>
              <a:t>moretanes</a:t>
            </a:r>
            <a:r>
              <a:rPr lang="en-US" sz="2000" dirty="0" smtClean="0">
                <a:solidFill>
                  <a:srgbClr val="FF0000"/>
                </a:solidFill>
              </a:rPr>
              <a:t> decrease relative to the corresponding </a:t>
            </a:r>
            <a:r>
              <a:rPr lang="en-US" sz="2000" dirty="0" err="1" smtClean="0">
                <a:solidFill>
                  <a:srgbClr val="FF0000"/>
                </a:solidFill>
              </a:rPr>
              <a:t>hopanes</a:t>
            </a:r>
            <a:r>
              <a:rPr lang="en-US" sz="2000" dirty="0" smtClean="0"/>
              <a:t> </a:t>
            </a:r>
            <a:r>
              <a:rPr lang="en-US" sz="2000" dirty="0" smtClean="0">
                <a:solidFill>
                  <a:srgbClr val="FF0000"/>
                </a:solidFill>
              </a:rPr>
              <a:t>with thermal maturity</a:t>
            </a:r>
            <a:r>
              <a:rPr lang="en-US" sz="2000" dirty="0" smtClean="0"/>
              <a:t>, the ratio decreases with thermal maturity (Peters et al., 2005). The value of this ratio, Table (4-2) for crude oils and rock extracts is less than 0.1 revealing that oil of the study area is mature, Fig. (4-10 a, b). </a:t>
            </a:r>
          </a:p>
          <a:p>
            <a:pPr lvl="0" algn="l" rtl="0">
              <a:buNone/>
            </a:pPr>
            <a:r>
              <a:rPr lang="en-US" sz="2000" b="1" dirty="0" smtClean="0">
                <a:solidFill>
                  <a:srgbClr val="FF0000"/>
                </a:solidFill>
              </a:rPr>
              <a:t>8. C29 Ts/(C29 </a:t>
            </a:r>
            <a:r>
              <a:rPr lang="en-US" sz="2000" b="1" dirty="0" err="1" smtClean="0">
                <a:solidFill>
                  <a:srgbClr val="FF0000"/>
                </a:solidFill>
              </a:rPr>
              <a:t>hopanes</a:t>
            </a:r>
            <a:r>
              <a:rPr lang="en-US" sz="2000" b="1" dirty="0" smtClean="0">
                <a:solidFill>
                  <a:srgbClr val="FF0000"/>
                </a:solidFill>
              </a:rPr>
              <a:t>) + C29 Ts)</a:t>
            </a:r>
            <a:endParaRPr lang="en-US" sz="2000" dirty="0" smtClean="0">
              <a:solidFill>
                <a:srgbClr val="FF0000"/>
              </a:solidFill>
            </a:endParaRPr>
          </a:p>
          <a:p>
            <a:pPr algn="l" rtl="0"/>
            <a:r>
              <a:rPr lang="en-US" sz="2000" dirty="0" smtClean="0">
                <a:solidFill>
                  <a:srgbClr val="FF0000"/>
                </a:solidFill>
              </a:rPr>
              <a:t>18</a:t>
            </a:r>
            <a:r>
              <a:rPr lang="en-US" sz="2000" dirty="0" smtClean="0">
                <a:solidFill>
                  <a:srgbClr val="FF0000"/>
                </a:solidFill>
                <a:sym typeface="Symbol"/>
              </a:rPr>
              <a:t></a:t>
            </a:r>
            <a:r>
              <a:rPr lang="en-US" sz="2000" dirty="0" smtClean="0">
                <a:solidFill>
                  <a:srgbClr val="FF0000"/>
                </a:solidFill>
              </a:rPr>
              <a:t>-30 </a:t>
            </a:r>
            <a:r>
              <a:rPr lang="en-US" sz="2000" dirty="0" err="1" smtClean="0">
                <a:solidFill>
                  <a:srgbClr val="FF0000"/>
                </a:solidFill>
              </a:rPr>
              <a:t>Norneohopanes</a:t>
            </a:r>
            <a:r>
              <a:rPr lang="en-US" sz="2000" dirty="0" smtClean="0">
                <a:solidFill>
                  <a:srgbClr val="FF0000"/>
                </a:solidFill>
              </a:rPr>
              <a:t> (C29 Ts) </a:t>
            </a:r>
            <a:r>
              <a:rPr lang="en-US" sz="2000" dirty="0" smtClean="0"/>
              <a:t>abundance relative to the </a:t>
            </a:r>
            <a:r>
              <a:rPr lang="en-US" sz="2000" dirty="0" smtClean="0">
                <a:solidFill>
                  <a:srgbClr val="FF0000"/>
                </a:solidFill>
              </a:rPr>
              <a:t>17</a:t>
            </a:r>
            <a:r>
              <a:rPr lang="en-US" sz="2000" dirty="0" smtClean="0">
                <a:solidFill>
                  <a:srgbClr val="FF0000"/>
                </a:solidFill>
                <a:sym typeface="Symbol"/>
              </a:rPr>
              <a:t></a:t>
            </a:r>
            <a:r>
              <a:rPr lang="en-US" sz="2000" dirty="0" smtClean="0">
                <a:solidFill>
                  <a:srgbClr val="FF0000"/>
                </a:solidFill>
              </a:rPr>
              <a:t>-</a:t>
            </a:r>
            <a:r>
              <a:rPr lang="en-US" sz="2000" dirty="0" err="1" smtClean="0">
                <a:solidFill>
                  <a:srgbClr val="FF0000"/>
                </a:solidFill>
              </a:rPr>
              <a:t>hopane</a:t>
            </a:r>
            <a:r>
              <a:rPr lang="en-US" sz="2000" dirty="0" smtClean="0">
                <a:solidFill>
                  <a:srgbClr val="FF0000"/>
                </a:solidFill>
              </a:rPr>
              <a:t> </a:t>
            </a:r>
            <a:r>
              <a:rPr lang="en-US" sz="2000" dirty="0" smtClean="0"/>
              <a:t>is related to thermal maturity (Hughes et al., 1985). The thermal maturity effect on the C29 Ts/(C29 17</a:t>
            </a:r>
            <a:r>
              <a:rPr lang="en-US" sz="2000" dirty="0" smtClean="0">
                <a:sym typeface="Symbol"/>
              </a:rPr>
              <a:t></a:t>
            </a:r>
            <a:r>
              <a:rPr lang="en-US" sz="2000" dirty="0" smtClean="0"/>
              <a:t>-</a:t>
            </a:r>
            <a:r>
              <a:rPr lang="en-US" sz="2000" dirty="0" err="1" smtClean="0"/>
              <a:t>hopane</a:t>
            </a:r>
            <a:r>
              <a:rPr lang="en-US" sz="2000" dirty="0" smtClean="0"/>
              <a:t> + C29 Ts) ratio should be comparable with but slightly less than that on Ts/(</a:t>
            </a:r>
            <a:r>
              <a:rPr lang="en-US" sz="2000" dirty="0" err="1" smtClean="0"/>
              <a:t>Ts+Tm</a:t>
            </a:r>
            <a:r>
              <a:rPr lang="en-US" sz="2000" dirty="0" smtClean="0"/>
              <a:t>) (Peters et al., 2005). Both parameters i</a:t>
            </a:r>
            <a:r>
              <a:rPr lang="en-US" sz="2000" dirty="0" smtClean="0">
                <a:solidFill>
                  <a:srgbClr val="FF0000"/>
                </a:solidFill>
              </a:rPr>
              <a:t>ncrease</a:t>
            </a:r>
            <a:r>
              <a:rPr lang="en-US" sz="2000" dirty="0" smtClean="0"/>
              <a:t> with </a:t>
            </a:r>
            <a:r>
              <a:rPr lang="en-US" sz="2000" dirty="0" smtClean="0">
                <a:solidFill>
                  <a:srgbClr val="FF0000"/>
                </a:solidFill>
              </a:rPr>
              <a:t>thermal maturity </a:t>
            </a:r>
            <a:r>
              <a:rPr lang="en-US" sz="2000" dirty="0" smtClean="0"/>
              <a:t>as indicated by other marker parameters (Fowler and Brooks, 1990). In Table (4-2) the values of these parameters show that all sample have values indicating moderate maturity except the </a:t>
            </a:r>
            <a:r>
              <a:rPr lang="en-US" sz="2000" dirty="0" err="1" smtClean="0"/>
              <a:t>Zubair</a:t>
            </a:r>
            <a:r>
              <a:rPr lang="en-US" sz="2000" dirty="0" smtClean="0"/>
              <a:t> Formation in </a:t>
            </a:r>
            <a:r>
              <a:rPr lang="en-US" sz="2000" dirty="0" err="1" smtClean="0"/>
              <a:t>Nahr</a:t>
            </a:r>
            <a:r>
              <a:rPr lang="en-US" sz="2000" dirty="0" smtClean="0"/>
              <a:t> Umr-7 field which has high maturity.</a:t>
            </a:r>
          </a:p>
          <a:p>
            <a:pPr algn="l" rtl="0"/>
            <a:endParaRPr lang="ar-IQ"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5867400"/>
          </a:xfrm>
        </p:spPr>
        <p:txBody>
          <a:bodyPr>
            <a:noAutofit/>
          </a:bodyPr>
          <a:lstStyle/>
          <a:p>
            <a:pPr lvl="0" algn="l" rtl="0">
              <a:buNone/>
            </a:pPr>
            <a:r>
              <a:rPr lang="en-US" sz="1800" b="1" dirty="0" smtClean="0">
                <a:solidFill>
                  <a:srgbClr val="FF0000"/>
                </a:solidFill>
              </a:rPr>
              <a:t>9.(BNH+TNH)/</a:t>
            </a:r>
            <a:r>
              <a:rPr lang="en-US" sz="1800" b="1" dirty="0" err="1" smtClean="0">
                <a:solidFill>
                  <a:srgbClr val="FF0000"/>
                </a:solidFill>
              </a:rPr>
              <a:t>hopanes</a:t>
            </a:r>
            <a:r>
              <a:rPr lang="en-US" sz="1800" b="1" dirty="0" smtClean="0">
                <a:solidFill>
                  <a:srgbClr val="FF0000"/>
                </a:solidFill>
              </a:rPr>
              <a:t> (also express as C28/C30 </a:t>
            </a:r>
            <a:r>
              <a:rPr lang="en-US" sz="1800" b="1" dirty="0" err="1" smtClean="0">
                <a:solidFill>
                  <a:srgbClr val="FF0000"/>
                </a:solidFill>
              </a:rPr>
              <a:t>hopanes</a:t>
            </a:r>
            <a:r>
              <a:rPr lang="en-US" sz="1800" b="1" dirty="0" smtClean="0">
                <a:solidFill>
                  <a:srgbClr val="FF0000"/>
                </a:solidFill>
              </a:rPr>
              <a:t>)</a:t>
            </a:r>
            <a:endParaRPr lang="en-US" sz="1800" dirty="0" smtClean="0">
              <a:solidFill>
                <a:srgbClr val="FF0000"/>
              </a:solidFill>
            </a:endParaRPr>
          </a:p>
          <a:p>
            <a:pPr algn="l" rtl="0"/>
            <a:r>
              <a:rPr lang="en-US" sz="1800" dirty="0" smtClean="0"/>
              <a:t>The ratio is defined as (</a:t>
            </a:r>
            <a:r>
              <a:rPr lang="en-US" sz="1800" dirty="0" smtClean="0">
                <a:solidFill>
                  <a:srgbClr val="FF0000"/>
                </a:solidFill>
              </a:rPr>
              <a:t>28, 30-bisnorhopanes + 25, 28, 30-trisnorhopanes) /(C29+C30 17</a:t>
            </a:r>
            <a:r>
              <a:rPr lang="en-US" sz="1800" dirty="0" smtClean="0">
                <a:solidFill>
                  <a:srgbClr val="FF0000"/>
                </a:solidFill>
                <a:sym typeface="Symbol"/>
              </a:rPr>
              <a:t></a:t>
            </a:r>
            <a:r>
              <a:rPr lang="en-US" sz="1800" dirty="0" smtClean="0">
                <a:solidFill>
                  <a:srgbClr val="FF0000"/>
                </a:solidFill>
              </a:rPr>
              <a:t>-</a:t>
            </a:r>
            <a:r>
              <a:rPr lang="en-US" sz="1800" dirty="0" err="1" smtClean="0">
                <a:solidFill>
                  <a:srgbClr val="FF0000"/>
                </a:solidFill>
              </a:rPr>
              <a:t>hopanes</a:t>
            </a:r>
            <a:r>
              <a:rPr lang="en-US" sz="1800" dirty="0" smtClean="0">
                <a:solidFill>
                  <a:srgbClr val="FF0000"/>
                </a:solidFill>
              </a:rPr>
              <a:t>) </a:t>
            </a:r>
            <a:r>
              <a:rPr lang="en-US" sz="1800" dirty="0" smtClean="0"/>
              <a:t>(</a:t>
            </a:r>
            <a:r>
              <a:rPr lang="en-US" sz="1800" dirty="0" err="1" smtClean="0"/>
              <a:t>Moldowan</a:t>
            </a:r>
            <a:r>
              <a:rPr lang="en-US" sz="1800" dirty="0" smtClean="0"/>
              <a:t> et al., 1984). The ratio </a:t>
            </a:r>
            <a:r>
              <a:rPr lang="en-US" sz="1800" dirty="0" smtClean="0">
                <a:solidFill>
                  <a:srgbClr val="FF0000"/>
                </a:solidFill>
              </a:rPr>
              <a:t>decreases </a:t>
            </a:r>
            <a:r>
              <a:rPr lang="en-US" sz="1800" dirty="0" smtClean="0"/>
              <a:t>with </a:t>
            </a:r>
            <a:r>
              <a:rPr lang="en-US" sz="1800" dirty="0" smtClean="0">
                <a:solidFill>
                  <a:srgbClr val="FF0000"/>
                </a:solidFill>
              </a:rPr>
              <a:t>thermal maturity</a:t>
            </a:r>
            <a:r>
              <a:rPr lang="en-US" sz="1800" dirty="0" smtClean="0"/>
              <a:t>, Table (4-2). All samples of crude oils and rock extracts have few values of this ratio indicating that all samples are mature. </a:t>
            </a:r>
          </a:p>
          <a:p>
            <a:pPr lvl="0" algn="l" rtl="0">
              <a:buNone/>
            </a:pPr>
            <a:r>
              <a:rPr lang="en-US" sz="1800" b="1" dirty="0" smtClean="0">
                <a:solidFill>
                  <a:srgbClr val="FF0000"/>
                </a:solidFill>
              </a:rPr>
              <a:t>10. 20S/(20S+20R) </a:t>
            </a:r>
            <a:r>
              <a:rPr lang="en-US" sz="1800" b="1" dirty="0" err="1" smtClean="0">
                <a:solidFill>
                  <a:srgbClr val="FF0000"/>
                </a:solidFill>
              </a:rPr>
              <a:t>Steranes</a:t>
            </a:r>
            <a:r>
              <a:rPr lang="en-US" sz="1800" b="1" dirty="0" smtClean="0">
                <a:solidFill>
                  <a:srgbClr val="FF0000"/>
                </a:solidFill>
              </a:rPr>
              <a:t> </a:t>
            </a:r>
            <a:endParaRPr lang="en-US" sz="1800" dirty="0" smtClean="0">
              <a:solidFill>
                <a:srgbClr val="FF0000"/>
              </a:solidFill>
            </a:endParaRPr>
          </a:p>
          <a:p>
            <a:pPr algn="l" rtl="0"/>
            <a:r>
              <a:rPr lang="en-US" sz="1800" dirty="0" smtClean="0">
                <a:solidFill>
                  <a:srgbClr val="FF0000"/>
                </a:solidFill>
              </a:rPr>
              <a:t>C29 [20S/(20S+20R)-C29</a:t>
            </a:r>
            <a:r>
              <a:rPr lang="en-US" sz="1800" dirty="0" smtClean="0">
                <a:solidFill>
                  <a:srgbClr val="FF0000"/>
                </a:solidFill>
                <a:sym typeface="Symbol"/>
              </a:rPr>
              <a:t></a:t>
            </a:r>
            <a:r>
              <a:rPr lang="en-US" sz="1800" dirty="0" smtClean="0">
                <a:solidFill>
                  <a:srgbClr val="FF0000"/>
                </a:solidFill>
              </a:rPr>
              <a:t> </a:t>
            </a:r>
            <a:r>
              <a:rPr lang="en-US" sz="1800" dirty="0" err="1" smtClean="0"/>
              <a:t>cholestane</a:t>
            </a:r>
            <a:r>
              <a:rPr lang="en-US" sz="1800" dirty="0" smtClean="0"/>
              <a:t> was found to be ranges between (0.47-0.73) in crude oils and (0.13-0.87) for rock extracts of study area which may revealing that oils at or above peak oil generation of thermal maturity, Table (4-2).  </a:t>
            </a:r>
          </a:p>
          <a:p>
            <a:pPr lvl="0" algn="l" rtl="0">
              <a:buNone/>
            </a:pPr>
            <a:r>
              <a:rPr lang="en-US" sz="1800" b="1" dirty="0" smtClean="0">
                <a:solidFill>
                  <a:srgbClr val="FF0000"/>
                </a:solidFill>
              </a:rPr>
              <a:t>11. </a:t>
            </a:r>
            <a:r>
              <a:rPr lang="en-US" sz="1800" b="1" dirty="0" err="1" smtClean="0">
                <a:solidFill>
                  <a:srgbClr val="FF0000"/>
                </a:solidFill>
              </a:rPr>
              <a:t>Diasteranes</a:t>
            </a:r>
            <a:r>
              <a:rPr lang="en-US" sz="1800" b="1" dirty="0" smtClean="0">
                <a:solidFill>
                  <a:srgbClr val="FF0000"/>
                </a:solidFill>
              </a:rPr>
              <a:t>/</a:t>
            </a:r>
            <a:r>
              <a:rPr lang="en-US" sz="1800" b="1" dirty="0" err="1" smtClean="0">
                <a:solidFill>
                  <a:srgbClr val="FF0000"/>
                </a:solidFill>
              </a:rPr>
              <a:t>Steranes</a:t>
            </a:r>
            <a:r>
              <a:rPr lang="en-US" sz="1800" b="1" dirty="0" smtClean="0">
                <a:solidFill>
                  <a:srgbClr val="FF0000"/>
                </a:solidFill>
              </a:rPr>
              <a:t> </a:t>
            </a:r>
            <a:endParaRPr lang="en-US" sz="1800" dirty="0" smtClean="0">
              <a:solidFill>
                <a:srgbClr val="FF0000"/>
              </a:solidFill>
            </a:endParaRPr>
          </a:p>
          <a:p>
            <a:pPr algn="l" rtl="0"/>
            <a:r>
              <a:rPr lang="en-US" sz="1800" dirty="0" smtClean="0"/>
              <a:t>Thermal maturity </a:t>
            </a:r>
            <a:r>
              <a:rPr lang="en-US" sz="1800" dirty="0" err="1" smtClean="0"/>
              <a:t>lithology</a:t>
            </a:r>
            <a:r>
              <a:rPr lang="en-US" sz="1800" dirty="0" smtClean="0"/>
              <a:t>, and the </a:t>
            </a:r>
            <a:r>
              <a:rPr lang="en-US" sz="1800" dirty="0" err="1" smtClean="0"/>
              <a:t>redox</a:t>
            </a:r>
            <a:r>
              <a:rPr lang="en-US" sz="1800" dirty="0" smtClean="0"/>
              <a:t> potential of the source-rock deposition environment affect </a:t>
            </a:r>
            <a:r>
              <a:rPr lang="en-US" sz="1800" dirty="0" err="1" smtClean="0"/>
              <a:t>diasteranes</a:t>
            </a:r>
            <a:r>
              <a:rPr lang="en-US" sz="1800" dirty="0" smtClean="0"/>
              <a:t>/</a:t>
            </a:r>
            <a:r>
              <a:rPr lang="en-US" sz="1800" dirty="0" err="1" smtClean="0"/>
              <a:t>steranes</a:t>
            </a:r>
            <a:r>
              <a:rPr lang="en-US" sz="1800" dirty="0" smtClean="0"/>
              <a:t> (Peters et al., 2005). As a result, this ratio is useful for maturity determination only when the oil or </a:t>
            </a:r>
            <a:r>
              <a:rPr lang="en-US" sz="1800" dirty="0" err="1" smtClean="0"/>
              <a:t>bitumens</a:t>
            </a:r>
            <a:r>
              <a:rPr lang="en-US" sz="1800" dirty="0" smtClean="0"/>
              <a:t> being compared are from the same source-rock organic </a:t>
            </a:r>
            <a:r>
              <a:rPr lang="en-US" sz="1800" dirty="0" err="1" smtClean="0"/>
              <a:t>facies</a:t>
            </a:r>
            <a:r>
              <a:rPr lang="en-US" sz="1800" dirty="0" smtClean="0"/>
              <a:t> (Peters et al., 2005). Alternatively, heating in the post mature range induced destruction of biomarkers, and </a:t>
            </a:r>
            <a:r>
              <a:rPr lang="en-US" sz="1800" dirty="0" smtClean="0">
                <a:solidFill>
                  <a:srgbClr val="FF0000"/>
                </a:solidFill>
              </a:rPr>
              <a:t>increased </a:t>
            </a:r>
            <a:r>
              <a:rPr lang="en-US" sz="1800" dirty="0" err="1" smtClean="0">
                <a:solidFill>
                  <a:srgbClr val="FF0000"/>
                </a:solidFill>
              </a:rPr>
              <a:t>diasteranes</a:t>
            </a:r>
            <a:r>
              <a:rPr lang="en-US" sz="1800" dirty="0" smtClean="0">
                <a:solidFill>
                  <a:srgbClr val="FF0000"/>
                </a:solidFill>
              </a:rPr>
              <a:t>/</a:t>
            </a:r>
            <a:r>
              <a:rPr lang="en-US" sz="1800" dirty="0" err="1" smtClean="0">
                <a:solidFill>
                  <a:srgbClr val="FF0000"/>
                </a:solidFill>
              </a:rPr>
              <a:t>steranes</a:t>
            </a:r>
            <a:r>
              <a:rPr lang="en-US" sz="1800" dirty="0" smtClean="0">
                <a:solidFill>
                  <a:srgbClr val="FF0000"/>
                </a:solidFill>
              </a:rPr>
              <a:t> </a:t>
            </a:r>
            <a:r>
              <a:rPr lang="en-US" sz="1800" dirty="0" smtClean="0"/>
              <a:t>might indicate better survival </a:t>
            </a:r>
            <a:r>
              <a:rPr lang="en-US" sz="1800" dirty="0" err="1" smtClean="0"/>
              <a:t>diasteranes</a:t>
            </a:r>
            <a:r>
              <a:rPr lang="en-US" sz="1800" dirty="0" smtClean="0"/>
              <a:t> </a:t>
            </a:r>
            <a:r>
              <a:rPr lang="en-US" sz="1800" dirty="0" smtClean="0">
                <a:solidFill>
                  <a:srgbClr val="FF0000"/>
                </a:solidFill>
              </a:rPr>
              <a:t>under high temperature conditions </a:t>
            </a:r>
            <a:r>
              <a:rPr lang="en-US" sz="1800" dirty="0" smtClean="0"/>
              <a:t>(Peters et al., 2005). The ratio of </a:t>
            </a:r>
            <a:r>
              <a:rPr lang="en-US" sz="1800" dirty="0" err="1" smtClean="0"/>
              <a:t>diasteranes</a:t>
            </a:r>
            <a:r>
              <a:rPr lang="en-US" sz="1800" dirty="0" smtClean="0"/>
              <a:t>/</a:t>
            </a:r>
            <a:r>
              <a:rPr lang="en-US" sz="1800" dirty="0" err="1" smtClean="0"/>
              <a:t>steranes</a:t>
            </a:r>
            <a:r>
              <a:rPr lang="en-US" sz="1800" dirty="0" smtClean="0"/>
              <a:t> shown in Table (1) suggests that maturity at peak oil window (%Ro) for all samples of crude oil and rock extract. </a:t>
            </a:r>
          </a:p>
          <a:p>
            <a:pPr algn="l" rtl="0"/>
            <a:endParaRPr lang="ar-IQ"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2108</TotalTime>
  <Words>2196</Words>
  <Application>Microsoft Office PowerPoint</Application>
  <PresentationFormat>On-screen Show (4:3)</PresentationFormat>
  <Paragraphs>71</Paragraphs>
  <Slides>17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Trek</vt:lpstr>
      <vt:lpstr>Document</vt:lpstr>
      <vt:lpstr>BIOMARKER</vt:lpstr>
      <vt:lpstr>Maturity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Age dating of crude oils </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Intel</dc:creator>
  <cp:lastModifiedBy>Intel</cp:lastModifiedBy>
  <cp:revision>27</cp:revision>
  <dcterms:created xsi:type="dcterms:W3CDTF">2013-09-27T12:10:39Z</dcterms:created>
  <dcterms:modified xsi:type="dcterms:W3CDTF">2013-12-01T08:37:03Z</dcterms:modified>
</cp:coreProperties>
</file>